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Open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3" roundtripDataSignature="AMtx7mgPm13BUzqy6klQYl3eJWEDIveVo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0" name="Abhinav Dadhic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italic.fntdata"/><Relationship Id="rId30" Type="http://schemas.openxmlformats.org/officeDocument/2006/relationships/font" Target="fonts/OpenSans-bold.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7-28T11:47:07.216">
    <p:pos x="6000" y="0"/>
    <p:text>Please add what was your best result , what was your hyperparameter configuration
etc.</p:text>
    <p:extLst>
      <p:ext uri="{C676402C-5697-4E1C-873F-D02D1690AC5C}">
        <p15:threadingInfo timeZoneBias="0"/>
      </p:ext>
      <p:ext uri="http://customooxmlschemas.google.com/">
        <go:slidesCustomData xmlns:go="http://customooxmlschemas.google.com/" commentPostId="AAAAKB9mGcQ"/>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07-28T11:48:52.058">
    <p:pos x="3882" y="3141"/>
    <p:text>these are average accuracy and average precision</p:text>
    <p:extLst>
      <p:ext uri="{C676402C-5697-4E1C-873F-D02D1690AC5C}">
        <p15:threadingInfo timeZoneBias="0"/>
      </p:ext>
      <p:ext uri="http://customooxmlschemas.google.com/">
        <go:slidesCustomData xmlns:go="http://customooxmlschemas.google.com/" commentPostId="AAAAKB9mGcU"/>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07-28T11:50:29.748">
    <p:pos x="809" y="1044"/>
    <p:text>add your experiment figures to justify this claim</p:text>
    <p:extLst>
      <p:ext uri="{C676402C-5697-4E1C-873F-D02D1690AC5C}">
        <p15:threadingInfo timeZoneBias="0"/>
      </p:ext>
      <p:ext uri="http://customooxmlschemas.google.com/">
        <go:slidesCustomData xmlns:go="http://customooxmlschemas.google.com/" commentPostId="AAAAKB9mGcc"/>
      </p:ext>
    </p:extLst>
  </p:cm>
  <p:cm authorId="0" idx="4" dt="2020-07-28T11:51:24.646">
    <p:pos x="809" y="1144"/>
    <p:text>dont make rhetorical way of slides. Add this is how I computed avg precision.</p:text>
    <p:extLst>
      <p:ext uri="{C676402C-5697-4E1C-873F-D02D1690AC5C}">
        <p15:threadingInfo timeZoneBias="0"/>
      </p:ext>
      <p:ext uri="http://customooxmlschemas.google.com/">
        <go:slidesCustomData xmlns:go="http://customooxmlschemas.google.com/" commentPostId="AAAAKB9mGck"/>
      </p:ext>
    </p:extLst>
  </p:cm>
  <p:cm authorId="0" idx="5" dt="2020-07-28T11:52:21.986">
    <p:pos x="809" y="1244"/>
    <p:text>paste code screenshot to explain what data augmentations were used.</p:text>
    <p:extLst>
      <p:ext uri="{C676402C-5697-4E1C-873F-D02D1690AC5C}">
        <p15:threadingInfo timeZoneBias="0"/>
      </p:ext>
      <p:ext uri="http://customooxmlschemas.google.com/">
        <go:slidesCustomData xmlns:go="http://customooxmlschemas.google.com/" commentPostId="AAAAKB9mGc4"/>
      </p:ext>
    </p:extLst>
  </p:cm>
  <p:cm authorId="0" idx="6" dt="2020-07-28T11:52:43.523">
    <p:pos x="809" y="1344"/>
    <p:text>again, dont write in rhetorical way. Be factual.</p:text>
    <p:extLst>
      <p:ext uri="{C676402C-5697-4E1C-873F-D02D1690AC5C}">
        <p15:threadingInfo timeZoneBias="0"/>
      </p:ext>
      <p:ext uri="http://customooxmlschemas.google.com/">
        <go:slidesCustomData xmlns:go="http://customooxmlschemas.google.com/" commentPostId="AAAAKB9mGdE"/>
      </p:ext>
    </p:extLst>
  </p:cm>
  <p:cm authorId="0" idx="7" dt="2020-07-28T11:51:49.748">
    <p:pos x="809" y="1444"/>
    <p:text>add details to say what was the effect, it is vague now</p:text>
    <p:extLst>
      <p:ext uri="{C676402C-5697-4E1C-873F-D02D1690AC5C}">
        <p15:threadingInfo timeZoneBias="0"/>
      </p:ext>
      <p:ext uri="http://customooxmlschemas.google.com/">
        <go:slidesCustomData xmlns:go="http://customooxmlschemas.google.com/" commentPostId="AAAAKB9mGco"/>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0-07-28T11:54:01.540">
    <p:pos x="528" y="879"/>
    <p:text>link to the model to say exactly which version of pretrained model you used</p:text>
    <p:extLst>
      <p:ext uri="{C676402C-5697-4E1C-873F-D02D1690AC5C}">
        <p15:threadingInfo timeZoneBias="0"/>
      </p:ext>
      <p:ext uri="http://customooxmlschemas.google.com/">
        <go:slidesCustomData xmlns:go="http://customooxmlschemas.google.com/" commentPostId="AAAAKB9mGdY"/>
      </p:ext>
    </p:extLst>
  </p:cm>
  <p:cm authorId="0" idx="9" dt="2020-07-28T07:38:36.312">
    <p:pos x="812" y="1794"/>
    <p:text>Your listener might not know what is RPN, since you never explained in slides.</p:text>
    <p:extLst>
      <p:ext uri="{C676402C-5697-4E1C-873F-D02D1690AC5C}">
        <p15:threadingInfo timeZoneBias="0"/>
      </p:ext>
      <p:ext uri="http://customooxmlschemas.google.com/">
        <go:slidesCustomData xmlns:go="http://customooxmlschemas.google.com/" commentPostId="AAAAKB8lZwY"/>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0-07-28T07:40:38.405">
    <p:pos x="528" y="230"/>
    <p:text>Please add what topic interested you the most? What was the most challenging?</p:text>
    <p:extLst>
      <p:ext uri="{C676402C-5697-4E1C-873F-D02D1690AC5C}">
        <p15:threadingInfo timeZoneBias="0"/>
      </p:ext>
      <p:ext uri="http://customooxmlschemas.google.com/">
        <go:slidesCustomData xmlns:go="http://customooxmlschemas.google.com/" commentPostId="AAAAKB8lZwk"/>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8eb6431598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8eb6431598_0_4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8eb6431598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8eb6431598_0_2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8eb6431598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8eb6431598_0_2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8eb6431598_0_2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eb6431598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8eb6431598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8eb6431598_0_2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8eb6431598_0_4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eb6431598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8eb6431598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g8eb6431598_0_4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8eb6431598_0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eb6431598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8eb6431598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8eb643159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8eb6431598_0_4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8eb6431598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8eb643159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8eb6431598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8eb6431598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8eb6431598_0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8eb643159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8eb6431598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8eb6431598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8eb6431598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8eb6431598_0_360"/>
          <p:cNvSpPr txBox="1"/>
          <p:nvPr>
            <p:ph type="ctrTitle"/>
          </p:nvPr>
        </p:nvSpPr>
        <p:spPr>
          <a:xfrm>
            <a:off x="415611" y="992767"/>
            <a:ext cx="11360700" cy="27369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1" name="Google Shape;11;g8eb6431598_0_360"/>
          <p:cNvSpPr txBox="1"/>
          <p:nvPr>
            <p:ph idx="1" type="subTitle"/>
          </p:nvPr>
        </p:nvSpPr>
        <p:spPr>
          <a:xfrm>
            <a:off x="415600" y="3778833"/>
            <a:ext cx="11360700" cy="10569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2" name="Google Shape;12;g8eb6431598_0_36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8eb6431598_0_395"/>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g8eb6431598_0_395"/>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algn="ctr">
              <a:spcBef>
                <a:spcPts val="0"/>
              </a:spcBef>
              <a:spcAft>
                <a:spcPts val="0"/>
              </a:spcAft>
              <a:buSzPts val="2400"/>
              <a:buChar char="●"/>
              <a:defRPr/>
            </a:lvl1pPr>
            <a:lvl2pPr indent="-349250" lvl="1" marL="914400" algn="ctr">
              <a:spcBef>
                <a:spcPts val="210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sp>
        <p:nvSpPr>
          <p:cNvPr id="47" name="Google Shape;47;g8eb6431598_0_39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8eb6431598_0_39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g8eb6431598_0_40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2" name="Google Shape;52;g8eb6431598_0_401"/>
          <p:cNvSpPr txBox="1"/>
          <p:nvPr>
            <p:ph idx="1" type="body"/>
          </p:nvPr>
        </p:nvSpPr>
        <p:spPr>
          <a:xfrm>
            <a:off x="643467" y="1284319"/>
            <a:ext cx="10515600" cy="1332000"/>
          </a:xfrm>
          <a:prstGeom prst="rect">
            <a:avLst/>
          </a:prstGeom>
          <a:noFill/>
          <a:ln>
            <a:noFill/>
          </a:ln>
        </p:spPr>
        <p:txBody>
          <a:bodyPr anchorCtr="0" anchor="t" bIns="45700" lIns="91425" spcFirstLastPara="1" rIns="91425" wrap="square" tIns="45700">
            <a:noAutofit/>
          </a:bodyPr>
          <a:lstStyle>
            <a:lvl1pPr indent="-342900" lvl="0" marL="457200" rtl="0">
              <a:spcBef>
                <a:spcPts val="0"/>
              </a:spcBef>
              <a:spcAft>
                <a:spcPts val="0"/>
              </a:spcAft>
              <a:buClr>
                <a:schemeClr val="dk1"/>
              </a:buClr>
              <a:buSzPts val="1800"/>
              <a:buChar char="●"/>
              <a:defRPr sz="1800"/>
            </a:lvl1pPr>
            <a:lvl2pPr indent="-342900" lvl="1" marL="914400" rtl="0">
              <a:spcBef>
                <a:spcPts val="2100"/>
              </a:spcBef>
              <a:spcAft>
                <a:spcPts val="0"/>
              </a:spcAft>
              <a:buClr>
                <a:schemeClr val="dk1"/>
              </a:buClr>
              <a:buSzPts val="1800"/>
              <a:buChar char="○"/>
              <a:defRPr sz="1800"/>
            </a:lvl2pPr>
            <a:lvl3pPr indent="-342900" lvl="2" marL="1371600" rtl="0" algn="l">
              <a:lnSpc>
                <a:spcPct val="90000"/>
              </a:lnSpc>
              <a:spcBef>
                <a:spcPts val="2100"/>
              </a:spcBef>
              <a:spcAft>
                <a:spcPts val="0"/>
              </a:spcAft>
              <a:buClr>
                <a:schemeClr val="dk1"/>
              </a:buClr>
              <a:buSzPts val="1800"/>
              <a:buChar char="■"/>
              <a:defRPr/>
            </a:lvl3pPr>
            <a:lvl4pPr indent="-342900" lvl="3" marL="1828800" rtl="0" algn="l">
              <a:lnSpc>
                <a:spcPct val="90000"/>
              </a:lnSpc>
              <a:spcBef>
                <a:spcPts val="2100"/>
              </a:spcBef>
              <a:spcAft>
                <a:spcPts val="0"/>
              </a:spcAft>
              <a:buClr>
                <a:schemeClr val="dk1"/>
              </a:buClr>
              <a:buSzPts val="1800"/>
              <a:buChar char="●"/>
              <a:defRPr/>
            </a:lvl4pPr>
            <a:lvl5pPr indent="-342900" lvl="4" marL="2286000" rtl="0" algn="l">
              <a:lnSpc>
                <a:spcPct val="90000"/>
              </a:lnSpc>
              <a:spcBef>
                <a:spcPts val="2100"/>
              </a:spcBef>
              <a:spcAft>
                <a:spcPts val="0"/>
              </a:spcAft>
              <a:buClr>
                <a:schemeClr val="dk1"/>
              </a:buClr>
              <a:buSzPts val="1800"/>
              <a:buChar char="○"/>
              <a:defRPr/>
            </a:lvl5pPr>
            <a:lvl6pPr indent="-342900" lvl="5" marL="2743200" rtl="0" algn="l">
              <a:lnSpc>
                <a:spcPct val="90000"/>
              </a:lnSpc>
              <a:spcBef>
                <a:spcPts val="21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2100"/>
              </a:spcAft>
              <a:buClr>
                <a:schemeClr val="dk1"/>
              </a:buClr>
              <a:buSzPts val="1800"/>
              <a:buChar char="■"/>
              <a:defRPr/>
            </a:lvl9pPr>
          </a:lstStyle>
          <a:p/>
        </p:txBody>
      </p:sp>
      <p:sp>
        <p:nvSpPr>
          <p:cNvPr id="53" name="Google Shape;53;g8eb6431598_0_40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g8eb6431598_0_40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g8eb6431598_0_40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8eb6431598_0_364"/>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g8eb6431598_0_36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8eb6431598_0_367"/>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8" name="Google Shape;18;g8eb6431598_0_367"/>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19" name="Google Shape;19;g8eb6431598_0_36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8eb6431598_0_371"/>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g8eb6431598_0_371"/>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3" name="Google Shape;23;g8eb6431598_0_371"/>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4" name="Google Shape;24;g8eb6431598_0_37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8eb6431598_0_376"/>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7" name="Google Shape;27;g8eb6431598_0_37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8eb6431598_0_379"/>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0" name="Google Shape;30;g8eb6431598_0_379"/>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1" name="Google Shape;31;g8eb6431598_0_37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8eb6431598_0_383"/>
          <p:cNvSpPr txBox="1"/>
          <p:nvPr>
            <p:ph type="title"/>
          </p:nvPr>
        </p:nvSpPr>
        <p:spPr>
          <a:xfrm>
            <a:off x="653667" y="600200"/>
            <a:ext cx="8490300" cy="5454300"/>
          </a:xfrm>
          <a:prstGeom prst="rect">
            <a:avLst/>
          </a:prstGeom>
        </p:spPr>
        <p:txBody>
          <a:bodyPr anchorCtr="0" anchor="ctr" bIns="121900" lIns="121900" spcFirstLastPara="1" rIns="121900" wrap="square" tIns="12190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4" name="Google Shape;34;g8eb6431598_0_38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8eb6431598_0_386"/>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g8eb6431598_0_386"/>
          <p:cNvSpPr txBox="1"/>
          <p:nvPr>
            <p:ph type="title"/>
          </p:nvPr>
        </p:nvSpPr>
        <p:spPr>
          <a:xfrm>
            <a:off x="354000" y="1644233"/>
            <a:ext cx="5393700" cy="19764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38" name="Google Shape;38;g8eb6431598_0_386"/>
          <p:cNvSpPr txBox="1"/>
          <p:nvPr>
            <p:ph idx="1" type="subTitle"/>
          </p:nvPr>
        </p:nvSpPr>
        <p:spPr>
          <a:xfrm>
            <a:off x="354000" y="3737433"/>
            <a:ext cx="5393700" cy="16467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 name="Google Shape;39;g8eb6431598_0_386"/>
          <p:cNvSpPr txBox="1"/>
          <p:nvPr>
            <p:ph idx="2" type="body"/>
          </p:nvPr>
        </p:nvSpPr>
        <p:spPr>
          <a:xfrm>
            <a:off x="6586000" y="965433"/>
            <a:ext cx="5115900" cy="4926900"/>
          </a:xfrm>
          <a:prstGeom prst="rect">
            <a:avLst/>
          </a:prstGeom>
        </p:spPr>
        <p:txBody>
          <a:bodyPr anchorCtr="0" anchor="ctr"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40" name="Google Shape;40;g8eb6431598_0_38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8eb6431598_0_392"/>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a:lnSpc>
                <a:spcPct val="100000"/>
              </a:lnSpc>
              <a:spcBef>
                <a:spcPts val="0"/>
              </a:spcBef>
              <a:spcAft>
                <a:spcPts val="0"/>
              </a:spcAft>
              <a:buSzPts val="2400"/>
              <a:buNone/>
              <a:defRPr/>
            </a:lvl1pPr>
          </a:lstStyle>
          <a:p/>
        </p:txBody>
      </p:sp>
      <p:sp>
        <p:nvSpPr>
          <p:cNvPr id="43" name="Google Shape;43;g8eb6431598_0_39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8eb6431598_0_35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7" name="Google Shape;7;g8eb6431598_0_35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2100"/>
              </a:spcBef>
              <a:spcAft>
                <a:spcPts val="0"/>
              </a:spcAft>
              <a:buClr>
                <a:schemeClr val="dk2"/>
              </a:buClr>
              <a:buSzPts val="1900"/>
              <a:buChar char="○"/>
              <a:defRPr sz="1900">
                <a:solidFill>
                  <a:schemeClr val="dk2"/>
                </a:solidFill>
              </a:defRPr>
            </a:lvl2pPr>
            <a:lvl3pPr indent="-349250" lvl="2" marL="1371600">
              <a:lnSpc>
                <a:spcPct val="115000"/>
              </a:lnSpc>
              <a:spcBef>
                <a:spcPts val="2100"/>
              </a:spcBef>
              <a:spcAft>
                <a:spcPts val="0"/>
              </a:spcAft>
              <a:buClr>
                <a:schemeClr val="dk2"/>
              </a:buClr>
              <a:buSzPts val="1900"/>
              <a:buChar char="■"/>
              <a:defRPr sz="1900">
                <a:solidFill>
                  <a:schemeClr val="dk2"/>
                </a:solidFill>
              </a:defRPr>
            </a:lvl3pPr>
            <a:lvl4pPr indent="-349250" lvl="3" marL="1828800">
              <a:lnSpc>
                <a:spcPct val="115000"/>
              </a:lnSpc>
              <a:spcBef>
                <a:spcPts val="2100"/>
              </a:spcBef>
              <a:spcAft>
                <a:spcPts val="0"/>
              </a:spcAft>
              <a:buClr>
                <a:schemeClr val="dk2"/>
              </a:buClr>
              <a:buSzPts val="1900"/>
              <a:buChar char="●"/>
              <a:defRPr sz="1900">
                <a:solidFill>
                  <a:schemeClr val="dk2"/>
                </a:solidFill>
              </a:defRPr>
            </a:lvl4pPr>
            <a:lvl5pPr indent="-349250" lvl="4" marL="2286000">
              <a:lnSpc>
                <a:spcPct val="115000"/>
              </a:lnSpc>
              <a:spcBef>
                <a:spcPts val="2100"/>
              </a:spcBef>
              <a:spcAft>
                <a:spcPts val="0"/>
              </a:spcAft>
              <a:buClr>
                <a:schemeClr val="dk2"/>
              </a:buClr>
              <a:buSzPts val="1900"/>
              <a:buChar char="○"/>
              <a:defRPr sz="1900">
                <a:solidFill>
                  <a:schemeClr val="dk2"/>
                </a:solidFill>
              </a:defRPr>
            </a:lvl5pPr>
            <a:lvl6pPr indent="-349250" lvl="5" marL="2743200">
              <a:lnSpc>
                <a:spcPct val="115000"/>
              </a:lnSpc>
              <a:spcBef>
                <a:spcPts val="2100"/>
              </a:spcBef>
              <a:spcAft>
                <a:spcPts val="0"/>
              </a:spcAft>
              <a:buClr>
                <a:schemeClr val="dk2"/>
              </a:buClr>
              <a:buSzPts val="1900"/>
              <a:buChar char="■"/>
              <a:defRPr sz="1900">
                <a:solidFill>
                  <a:schemeClr val="dk2"/>
                </a:solidFill>
              </a:defRPr>
            </a:lvl6pPr>
            <a:lvl7pPr indent="-349250" lvl="6" marL="3200400">
              <a:lnSpc>
                <a:spcPct val="115000"/>
              </a:lnSpc>
              <a:spcBef>
                <a:spcPts val="2100"/>
              </a:spcBef>
              <a:spcAft>
                <a:spcPts val="0"/>
              </a:spcAft>
              <a:buClr>
                <a:schemeClr val="dk2"/>
              </a:buClr>
              <a:buSzPts val="1900"/>
              <a:buChar char="●"/>
              <a:defRPr sz="1900">
                <a:solidFill>
                  <a:schemeClr val="dk2"/>
                </a:solidFill>
              </a:defRPr>
            </a:lvl7pPr>
            <a:lvl8pPr indent="-349250" lvl="7" marL="3657600">
              <a:lnSpc>
                <a:spcPct val="115000"/>
              </a:lnSpc>
              <a:spcBef>
                <a:spcPts val="2100"/>
              </a:spcBef>
              <a:spcAft>
                <a:spcPts val="0"/>
              </a:spcAft>
              <a:buClr>
                <a:schemeClr val="dk2"/>
              </a:buClr>
              <a:buSzPts val="1900"/>
              <a:buChar char="○"/>
              <a:defRPr sz="1900">
                <a:solidFill>
                  <a:schemeClr val="dk2"/>
                </a:solidFill>
              </a:defRPr>
            </a:lvl8pPr>
            <a:lvl9pPr indent="-349250" lvl="8" marL="4114800">
              <a:lnSpc>
                <a:spcPct val="115000"/>
              </a:lnSpc>
              <a:spcBef>
                <a:spcPts val="2100"/>
              </a:spcBef>
              <a:spcAft>
                <a:spcPts val="2100"/>
              </a:spcAft>
              <a:buClr>
                <a:schemeClr val="dk2"/>
              </a:buClr>
              <a:buSzPts val="1900"/>
              <a:buChar char="■"/>
              <a:defRPr sz="1900">
                <a:solidFill>
                  <a:schemeClr val="dk2"/>
                </a:solidFill>
              </a:defRPr>
            </a:lvl9pPr>
          </a:lstStyle>
          <a:p/>
        </p:txBody>
      </p:sp>
      <p:sp>
        <p:nvSpPr>
          <p:cNvPr id="8" name="Google Shape;8;g8eb6431598_0_35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comments" Target="../comments/comment1.xml"/><Relationship Id="rId4" Type="http://schemas.openxmlformats.org/officeDocument/2006/relationships/image" Target="../media/image26.png"/><Relationship Id="rId5" Type="http://schemas.openxmlformats.org/officeDocument/2006/relationships/image" Target="../media/image10.png"/><Relationship Id="rId6" Type="http://schemas.openxmlformats.org/officeDocument/2006/relationships/image" Target="../media/image14.png"/><Relationship Id="rId7"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comments" Target="../comments/comment2.xml"/><Relationship Id="rId4" Type="http://schemas.openxmlformats.org/officeDocument/2006/relationships/image" Target="../media/image34.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comments" Target="../comments/commen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comments" Target="../comments/commen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comments" Target="../comments/comment5.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1" Type="http://schemas.openxmlformats.org/officeDocument/2006/relationships/hyperlink" Target="https://arxiv.org/abs/1512.02325" TargetMode="External"/><Relationship Id="rId10" Type="http://schemas.openxmlformats.org/officeDocument/2006/relationships/hyperlink" Target="https://www.kaggle.com/pestipeti/pytorch-starter-fasterrcnn-train" TargetMode="External"/><Relationship Id="rId13" Type="http://schemas.openxmlformats.org/officeDocument/2006/relationships/hyperlink" Target="https://towardsdatascience.com/ssd-single-shot-detector-for-object-detection-using-multibox-1818603644ca" TargetMode="External"/><Relationship Id="rId12" Type="http://schemas.openxmlformats.org/officeDocument/2006/relationships/hyperlink" Target="https://arxiv.org/abs/1506.01497" TargetMode="External"/><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s://d2l.ai" TargetMode="External"/><Relationship Id="rId4" Type="http://schemas.openxmlformats.org/officeDocument/2006/relationships/hyperlink" Target="https://anhreynolds.com/blogs/cnn.html" TargetMode="External"/><Relationship Id="rId9" Type="http://schemas.openxmlformats.org/officeDocument/2006/relationships/hyperlink" Target="https://github.com/amdegroot/ssd.pytorch" TargetMode="External"/><Relationship Id="rId15" Type="http://schemas.openxmlformats.org/officeDocument/2006/relationships/hyperlink" Target="https://medium.com/dsnet/the-1-cycle-policy-an-experiment-that-vanished-the-struggle-in-training-neural-nets-184417de23b9" TargetMode="External"/><Relationship Id="rId14" Type="http://schemas.openxmlformats.org/officeDocument/2006/relationships/hyperlink" Target="https://machinelearningmastery.com/snapshot-ensemble-deep-learning-neural-network/" TargetMode="External"/><Relationship Id="rId5" Type="http://schemas.openxmlformats.org/officeDocument/2006/relationships/hyperlink" Target="https://medium.com/@rishi30.mehta/object-detection-with-yolo-giving-eyes-to-ai-7a3076c6977e" TargetMode="External"/><Relationship Id="rId6" Type="http://schemas.openxmlformats.org/officeDocument/2006/relationships/hyperlink" Target="https://theaisummer.com/Semantic_Segmentation/" TargetMode="External"/><Relationship Id="rId7" Type="http://schemas.openxmlformats.org/officeDocument/2006/relationships/hyperlink" Target="https://towardsdatascience.com/introduction-to-convolutional-neural-networks-cnn-with-tensorflow-57e2f4837e18" TargetMode="External"/><Relationship Id="rId8" Type="http://schemas.openxmlformats.org/officeDocument/2006/relationships/hyperlink" Target="https://www.kaggle.com/c/plant-seedlings-classifica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4.png"/><Relationship Id="rId7"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7.png"/><Relationship Id="rId6" Type="http://schemas.openxmlformats.org/officeDocument/2006/relationships/image" Target="../media/image23.png"/><Relationship Id="rId7"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 name="Shape 59"/>
        <p:cNvGrpSpPr/>
        <p:nvPr/>
      </p:nvGrpSpPr>
      <p:grpSpPr>
        <a:xfrm>
          <a:off x="0" y="0"/>
          <a:ext cx="0" cy="0"/>
          <a:chOff x="0" y="0"/>
          <a:chExt cx="0" cy="0"/>
        </a:xfrm>
      </p:grpSpPr>
      <p:sp>
        <p:nvSpPr>
          <p:cNvPr id="60" name="Google Shape;60;p1"/>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 name="Google Shape;61;p1"/>
          <p:cNvSpPr/>
          <p:nvPr/>
        </p:nvSpPr>
        <p:spPr>
          <a:xfrm rot="5400000">
            <a:off x="-1270325" y="3369273"/>
            <a:ext cx="32004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2" name="Google Shape;62;p1"/>
          <p:cNvSpPr/>
          <p:nvPr/>
        </p:nvSpPr>
        <p:spPr>
          <a:xfrm rot="-5400000">
            <a:off x="6374475" y="1040470"/>
            <a:ext cx="6858003" cy="477704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3" name="Google Shape;63;p1"/>
          <p:cNvSpPr/>
          <p:nvPr/>
        </p:nvSpPr>
        <p:spPr>
          <a:xfrm>
            <a:off x="387914" y="857786"/>
            <a:ext cx="11067024" cy="5208932"/>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 name="Google Shape;64;p1"/>
          <p:cNvSpPr txBox="1"/>
          <p:nvPr>
            <p:ph type="ctrTitle"/>
          </p:nvPr>
        </p:nvSpPr>
        <p:spPr>
          <a:xfrm>
            <a:off x="625700" y="1568700"/>
            <a:ext cx="9910200" cy="5289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t/>
            </a:r>
            <a:endParaRPr sz="2400" u="sng">
              <a:latin typeface="Calibri"/>
              <a:ea typeface="Calibri"/>
              <a:cs typeface="Calibri"/>
              <a:sym typeface="Calibri"/>
            </a:endParaRPr>
          </a:p>
          <a:p>
            <a:pPr indent="0" lvl="0" marL="0" rtl="0" algn="l">
              <a:lnSpc>
                <a:spcPct val="90000"/>
              </a:lnSpc>
              <a:spcBef>
                <a:spcPts val="0"/>
              </a:spcBef>
              <a:spcAft>
                <a:spcPts val="0"/>
              </a:spcAft>
              <a:buNone/>
            </a:pPr>
            <a:r>
              <a:t/>
            </a:r>
            <a:endParaRPr sz="2400" u="sng">
              <a:latin typeface="Calibri"/>
              <a:ea typeface="Calibri"/>
              <a:cs typeface="Calibri"/>
              <a:sym typeface="Calibri"/>
            </a:endParaRPr>
          </a:p>
          <a:p>
            <a:pPr indent="0" lvl="0" marL="0" rtl="0" algn="l">
              <a:lnSpc>
                <a:spcPct val="90000"/>
              </a:lnSpc>
              <a:spcBef>
                <a:spcPts val="0"/>
              </a:spcBef>
              <a:spcAft>
                <a:spcPts val="0"/>
              </a:spcAft>
              <a:buNone/>
            </a:pPr>
            <a:r>
              <a:t/>
            </a:r>
            <a:endParaRPr sz="2400" u="sng">
              <a:latin typeface="Calibri"/>
              <a:ea typeface="Calibri"/>
              <a:cs typeface="Calibri"/>
              <a:sym typeface="Calibri"/>
            </a:endParaRPr>
          </a:p>
          <a:p>
            <a:pPr indent="0" lvl="0" marL="0" rtl="0" algn="l">
              <a:lnSpc>
                <a:spcPct val="90000"/>
              </a:lnSpc>
              <a:spcBef>
                <a:spcPts val="0"/>
              </a:spcBef>
              <a:spcAft>
                <a:spcPts val="0"/>
              </a:spcAft>
              <a:buNone/>
            </a:pPr>
            <a:r>
              <a:t/>
            </a:r>
            <a:endParaRPr sz="2400" u="sng">
              <a:latin typeface="Calibri"/>
              <a:ea typeface="Calibri"/>
              <a:cs typeface="Calibri"/>
              <a:sym typeface="Calibri"/>
            </a:endParaRPr>
          </a:p>
          <a:p>
            <a:pPr indent="0" lvl="0" marL="0" rtl="0" algn="l">
              <a:lnSpc>
                <a:spcPct val="90000"/>
              </a:lnSpc>
              <a:spcBef>
                <a:spcPts val="0"/>
              </a:spcBef>
              <a:spcAft>
                <a:spcPts val="0"/>
              </a:spcAft>
              <a:buNone/>
            </a:pPr>
            <a:r>
              <a:t/>
            </a:r>
            <a:endParaRPr sz="2400" u="sng">
              <a:latin typeface="Calibri"/>
              <a:ea typeface="Calibri"/>
              <a:cs typeface="Calibri"/>
              <a:sym typeface="Calibri"/>
            </a:endParaRPr>
          </a:p>
          <a:p>
            <a:pPr indent="0" lvl="0" marL="0" rtl="0" algn="l">
              <a:lnSpc>
                <a:spcPct val="90000"/>
              </a:lnSpc>
              <a:spcBef>
                <a:spcPts val="0"/>
              </a:spcBef>
              <a:spcAft>
                <a:spcPts val="0"/>
              </a:spcAft>
              <a:buNone/>
            </a:pPr>
            <a:r>
              <a:t/>
            </a:r>
            <a:endParaRPr sz="2400" u="sng">
              <a:latin typeface="Calibri"/>
              <a:ea typeface="Calibri"/>
              <a:cs typeface="Calibri"/>
              <a:sym typeface="Calibri"/>
            </a:endParaRPr>
          </a:p>
          <a:p>
            <a:pPr indent="0" lvl="0" marL="0" rtl="0" algn="l">
              <a:lnSpc>
                <a:spcPct val="90000"/>
              </a:lnSpc>
              <a:spcBef>
                <a:spcPts val="0"/>
              </a:spcBef>
              <a:spcAft>
                <a:spcPts val="0"/>
              </a:spcAft>
              <a:buNone/>
            </a:pPr>
            <a:r>
              <a:rPr lang="en-US" sz="5000">
                <a:latin typeface="Calibri"/>
                <a:ea typeface="Calibri"/>
                <a:cs typeface="Calibri"/>
                <a:sym typeface="Calibri"/>
              </a:rPr>
              <a:t>Internship</a:t>
            </a:r>
            <a:endParaRPr sz="5000">
              <a:latin typeface="Calibri"/>
              <a:ea typeface="Calibri"/>
              <a:cs typeface="Calibri"/>
              <a:sym typeface="Calibri"/>
            </a:endParaRPr>
          </a:p>
          <a:p>
            <a:pPr indent="0" lvl="0" marL="0" rtl="0" algn="l">
              <a:lnSpc>
                <a:spcPct val="90000"/>
              </a:lnSpc>
              <a:spcBef>
                <a:spcPts val="0"/>
              </a:spcBef>
              <a:spcAft>
                <a:spcPts val="0"/>
              </a:spcAft>
              <a:buNone/>
            </a:pPr>
            <a:r>
              <a:rPr lang="en-US" sz="5000">
                <a:latin typeface="Calibri"/>
                <a:ea typeface="Calibri"/>
                <a:cs typeface="Calibri"/>
                <a:sym typeface="Calibri"/>
              </a:rPr>
              <a:t>Presentation</a:t>
            </a:r>
            <a:endParaRPr sz="5000">
              <a:latin typeface="Calibri"/>
              <a:ea typeface="Calibri"/>
              <a:cs typeface="Calibri"/>
              <a:sym typeface="Calibri"/>
            </a:endParaRPr>
          </a:p>
        </p:txBody>
      </p:sp>
      <p:sp>
        <p:nvSpPr>
          <p:cNvPr id="65" name="Google Shape;65;p1"/>
          <p:cNvSpPr/>
          <p:nvPr/>
        </p:nvSpPr>
        <p:spPr>
          <a:xfrm rot="5400000">
            <a:off x="-1524009" y="3366125"/>
            <a:ext cx="32004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6" name="Google Shape;66;p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grpSp>
        <p:nvGrpSpPr>
          <p:cNvPr id="187" name="Google Shape;187;p5"/>
          <p:cNvGrpSpPr/>
          <p:nvPr/>
        </p:nvGrpSpPr>
        <p:grpSpPr>
          <a:xfrm>
            <a:off x="838200" y="369101"/>
            <a:ext cx="10238771" cy="695565"/>
            <a:chOff x="0" y="3976"/>
            <a:chExt cx="10238771" cy="695565"/>
          </a:xfrm>
        </p:grpSpPr>
        <p:sp>
          <p:nvSpPr>
            <p:cNvPr id="188" name="Google Shape;188;p5"/>
            <p:cNvSpPr/>
            <p:nvPr/>
          </p:nvSpPr>
          <p:spPr>
            <a:xfrm>
              <a:off x="0" y="3976"/>
              <a:ext cx="10238771" cy="695565"/>
            </a:xfrm>
            <a:prstGeom prst="roundRect">
              <a:avLst>
                <a:gd fmla="val 16667" name="adj"/>
              </a:avLst>
            </a:prstGeom>
            <a:solidFill>
              <a:srgbClr val="D66E29"/>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txBox="1"/>
            <p:nvPr/>
          </p:nvSpPr>
          <p:spPr>
            <a:xfrm>
              <a:off x="33955" y="37931"/>
              <a:ext cx="10170861" cy="627655"/>
            </a:xfrm>
            <a:prstGeom prst="rect">
              <a:avLst/>
            </a:prstGeom>
            <a:noFill/>
            <a:ln>
              <a:noFill/>
            </a:ln>
          </p:spPr>
          <p:txBody>
            <a:bodyPr anchorCtr="0" anchor="ctr"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Calibri"/>
                <a:buNone/>
              </a:pPr>
              <a:r>
                <a:rPr lang="en-US" sz="2900">
                  <a:solidFill>
                    <a:schemeClr val="lt1"/>
                  </a:solidFill>
                  <a:latin typeface="Calibri"/>
                  <a:ea typeface="Calibri"/>
                  <a:cs typeface="Calibri"/>
                  <a:sym typeface="Calibri"/>
                </a:rPr>
                <a:t>Week 3-4: Image classification </a:t>
              </a:r>
              <a:endParaRPr sz="2900">
                <a:solidFill>
                  <a:schemeClr val="lt1"/>
                </a:solidFill>
                <a:latin typeface="Calibri"/>
                <a:ea typeface="Calibri"/>
                <a:cs typeface="Calibri"/>
                <a:sym typeface="Calibri"/>
              </a:endParaRPr>
            </a:p>
          </p:txBody>
        </p:sp>
      </p:grpSp>
      <p:sp>
        <p:nvSpPr>
          <p:cNvPr id="190" name="Google Shape;190;p5"/>
          <p:cNvSpPr txBox="1"/>
          <p:nvPr>
            <p:ph idx="1" type="body"/>
          </p:nvPr>
        </p:nvSpPr>
        <p:spPr>
          <a:xfrm>
            <a:off x="838200" y="1489955"/>
            <a:ext cx="10515600" cy="1142400"/>
          </a:xfrm>
          <a:prstGeom prst="rect">
            <a:avLst/>
          </a:prstGeom>
          <a:solidFill>
            <a:srgbClr val="FFFFFF"/>
          </a:solid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Clr>
                <a:srgbClr val="000000"/>
              </a:buClr>
              <a:buSzPts val="1800"/>
              <a:buFont typeface="Calibri"/>
              <a:buChar char="●"/>
            </a:pPr>
            <a:r>
              <a:rPr lang="en-US">
                <a:solidFill>
                  <a:srgbClr val="000000"/>
                </a:solidFill>
                <a:latin typeface="Calibri"/>
                <a:ea typeface="Calibri"/>
                <a:cs typeface="Calibri"/>
                <a:sym typeface="Calibri"/>
              </a:rPr>
              <a:t>Cifar10 Dataset</a:t>
            </a:r>
            <a:endParaRPr>
              <a:solidFill>
                <a:srgbClr val="000000"/>
              </a:solidFill>
              <a:latin typeface="Calibri"/>
              <a:ea typeface="Calibri"/>
              <a:cs typeface="Calibri"/>
              <a:sym typeface="Calibri"/>
            </a:endParaRPr>
          </a:p>
          <a:p>
            <a:pPr indent="-342900" lvl="0" marL="457200" rtl="0" algn="l">
              <a:lnSpc>
                <a:spcPct val="90000"/>
              </a:lnSpc>
              <a:spcBef>
                <a:spcPts val="0"/>
              </a:spcBef>
              <a:spcAft>
                <a:spcPts val="0"/>
              </a:spcAft>
              <a:buClr>
                <a:srgbClr val="000000"/>
              </a:buClr>
              <a:buSzPts val="1800"/>
              <a:buFont typeface="Calibri"/>
              <a:buChar char="●"/>
            </a:pPr>
            <a:r>
              <a:rPr lang="en-US">
                <a:solidFill>
                  <a:srgbClr val="000000"/>
                </a:solidFill>
                <a:latin typeface="Calibri"/>
                <a:ea typeface="Calibri"/>
                <a:cs typeface="Calibri"/>
                <a:sym typeface="Calibri"/>
              </a:rPr>
              <a:t>Main takeaways:</a:t>
            </a:r>
            <a:endParaRPr>
              <a:solidFill>
                <a:srgbClr val="000000"/>
              </a:solidFill>
              <a:latin typeface="Calibri"/>
              <a:ea typeface="Calibri"/>
              <a:cs typeface="Calibri"/>
              <a:sym typeface="Calibri"/>
            </a:endParaRPr>
          </a:p>
          <a:p>
            <a:pPr indent="0" lvl="0" marL="0" rtl="0" algn="l">
              <a:lnSpc>
                <a:spcPct val="90000"/>
              </a:lnSpc>
              <a:spcBef>
                <a:spcPts val="1000"/>
              </a:spcBef>
              <a:spcAft>
                <a:spcPts val="2100"/>
              </a:spcAft>
              <a:buClr>
                <a:schemeClr val="dk1"/>
              </a:buClr>
              <a:buSzPts val="1800"/>
              <a:buNone/>
            </a:pPr>
            <a:r>
              <a:t/>
            </a:r>
            <a:endParaRPr sz="1800"/>
          </a:p>
        </p:txBody>
      </p:sp>
      <p:sp>
        <p:nvSpPr>
          <p:cNvPr id="191" name="Google Shape;191;p5"/>
          <p:cNvSpPr txBox="1"/>
          <p:nvPr/>
        </p:nvSpPr>
        <p:spPr>
          <a:xfrm>
            <a:off x="1120425" y="2152750"/>
            <a:ext cx="7706100" cy="369300"/>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lang="en-US" sz="1800">
                <a:solidFill>
                  <a:schemeClr val="dk1"/>
                </a:solidFill>
                <a:latin typeface="Calibri"/>
                <a:ea typeface="Calibri"/>
                <a:cs typeface="Calibri"/>
                <a:sym typeface="Calibri"/>
              </a:rPr>
              <a:t>D</a:t>
            </a:r>
            <a:r>
              <a:rPr b="0" i="0" lang="en-US" sz="1800" u="none" cap="none" strike="noStrike">
                <a:solidFill>
                  <a:schemeClr val="dk1"/>
                </a:solidFill>
                <a:latin typeface="Calibri"/>
                <a:ea typeface="Calibri"/>
                <a:cs typeface="Calibri"/>
                <a:sym typeface="Calibri"/>
              </a:rPr>
              <a:t>ownloading the data from Kaggle straight into collab to save time and memory</a:t>
            </a:r>
            <a:endParaRPr sz="1800">
              <a:solidFill>
                <a:schemeClr val="dk1"/>
              </a:solidFill>
              <a:latin typeface="Calibri"/>
              <a:ea typeface="Calibri"/>
              <a:cs typeface="Calibri"/>
              <a:sym typeface="Calibri"/>
            </a:endParaRPr>
          </a:p>
        </p:txBody>
      </p:sp>
      <p:sp>
        <p:nvSpPr>
          <p:cNvPr id="192" name="Google Shape;192;p5"/>
          <p:cNvSpPr txBox="1"/>
          <p:nvPr/>
        </p:nvSpPr>
        <p:spPr>
          <a:xfrm>
            <a:off x="936950" y="5326475"/>
            <a:ext cx="11255100" cy="1268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The effects of adjusting the hyperparameters on the accuracy</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Git and GitHub</a:t>
            </a:r>
            <a:endParaRPr/>
          </a:p>
        </p:txBody>
      </p:sp>
      <p:pic>
        <p:nvPicPr>
          <p:cNvPr id="193" name="Google Shape;193;p5"/>
          <p:cNvPicPr preferRelativeResize="0"/>
          <p:nvPr/>
        </p:nvPicPr>
        <p:blipFill rotWithShape="1">
          <a:blip r:embed="rId4">
            <a:alphaModFix/>
          </a:blip>
          <a:srcRect b="9259" l="0" r="0" t="-9260"/>
          <a:stretch/>
        </p:blipFill>
        <p:spPr>
          <a:xfrm>
            <a:off x="936950" y="2532485"/>
            <a:ext cx="8709772" cy="1023588"/>
          </a:xfrm>
          <a:prstGeom prst="rect">
            <a:avLst/>
          </a:prstGeom>
          <a:noFill/>
          <a:ln>
            <a:noFill/>
          </a:ln>
        </p:spPr>
      </p:pic>
      <p:pic>
        <p:nvPicPr>
          <p:cNvPr id="194" name="Google Shape;194;p5"/>
          <p:cNvPicPr preferRelativeResize="0"/>
          <p:nvPr/>
        </p:nvPicPr>
        <p:blipFill>
          <a:blip r:embed="rId5">
            <a:alphaModFix/>
          </a:blip>
          <a:stretch>
            <a:fillRect/>
          </a:stretch>
        </p:blipFill>
        <p:spPr>
          <a:xfrm>
            <a:off x="9195225" y="1064685"/>
            <a:ext cx="2862000" cy="1992925"/>
          </a:xfrm>
          <a:prstGeom prst="rect">
            <a:avLst/>
          </a:prstGeom>
          <a:noFill/>
          <a:ln>
            <a:noFill/>
          </a:ln>
        </p:spPr>
      </p:pic>
      <p:pic>
        <p:nvPicPr>
          <p:cNvPr id="195" name="Google Shape;195;p5"/>
          <p:cNvPicPr preferRelativeResize="0"/>
          <p:nvPr/>
        </p:nvPicPr>
        <p:blipFill rotWithShape="1">
          <a:blip r:embed="rId6">
            <a:alphaModFix/>
          </a:blip>
          <a:srcRect b="0" l="0" r="6085" t="9231"/>
          <a:stretch/>
        </p:blipFill>
        <p:spPr>
          <a:xfrm>
            <a:off x="1000125" y="3664225"/>
            <a:ext cx="2874864" cy="1662250"/>
          </a:xfrm>
          <a:prstGeom prst="rect">
            <a:avLst/>
          </a:prstGeom>
          <a:noFill/>
          <a:ln>
            <a:noFill/>
          </a:ln>
        </p:spPr>
      </p:pic>
      <p:pic>
        <p:nvPicPr>
          <p:cNvPr id="196" name="Google Shape;196;p5"/>
          <p:cNvPicPr preferRelativeResize="0"/>
          <p:nvPr/>
        </p:nvPicPr>
        <p:blipFill>
          <a:blip r:embed="rId7">
            <a:alphaModFix/>
          </a:blip>
          <a:stretch>
            <a:fillRect/>
          </a:stretch>
        </p:blipFill>
        <p:spPr>
          <a:xfrm>
            <a:off x="6572788" y="3610150"/>
            <a:ext cx="2442062" cy="1662250"/>
          </a:xfrm>
          <a:prstGeom prst="rect">
            <a:avLst/>
          </a:prstGeom>
          <a:noFill/>
          <a:ln>
            <a:noFill/>
          </a:ln>
        </p:spPr>
      </p:pic>
      <p:sp>
        <p:nvSpPr>
          <p:cNvPr id="197" name="Google Shape;197;p5"/>
          <p:cNvSpPr txBox="1"/>
          <p:nvPr/>
        </p:nvSpPr>
        <p:spPr>
          <a:xfrm>
            <a:off x="3862125" y="4957175"/>
            <a:ext cx="22227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CosineAnnealing</a:t>
            </a:r>
            <a:endParaRPr/>
          </a:p>
        </p:txBody>
      </p:sp>
      <p:sp>
        <p:nvSpPr>
          <p:cNvPr id="198" name="Google Shape;198;p5"/>
          <p:cNvSpPr txBox="1"/>
          <p:nvPr/>
        </p:nvSpPr>
        <p:spPr>
          <a:xfrm>
            <a:off x="9014850" y="4912775"/>
            <a:ext cx="22227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OneCycleLr</a:t>
            </a:r>
            <a:endParaRPr/>
          </a:p>
        </p:txBody>
      </p:sp>
      <p:sp>
        <p:nvSpPr>
          <p:cNvPr id="199" name="Google Shape;199;p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90">
                                            <p:txEl>
                                              <p:pRg end="0" st="0"/>
                                            </p:txEl>
                                          </p:spTgt>
                                        </p:tgtEl>
                                        <p:attrNameLst>
                                          <p:attrName>style.visibility</p:attrName>
                                        </p:attrNameLst>
                                      </p:cBhvr>
                                      <p:to>
                                        <p:strVal val="visible"/>
                                      </p:to>
                                    </p:set>
                                    <p:anim calcmode="lin" valueType="num">
                                      <p:cBhvr additive="base">
                                        <p:cTn dur="1"/>
                                        <p:tgtEl>
                                          <p:spTgt spid="19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90">
                                            <p:txEl>
                                              <p:pRg end="1" st="1"/>
                                            </p:txEl>
                                          </p:spTgt>
                                        </p:tgtEl>
                                        <p:attrNameLst>
                                          <p:attrName>style.visibility</p:attrName>
                                        </p:attrNameLst>
                                      </p:cBhvr>
                                      <p:to>
                                        <p:strVal val="visible"/>
                                      </p:to>
                                    </p:set>
                                    <p:anim calcmode="lin" valueType="num">
                                      <p:cBhvr additive="base">
                                        <p:cTn dur="1"/>
                                        <p:tgtEl>
                                          <p:spTgt spid="19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90">
                                            <p:txEl>
                                              <p:pRg end="2" st="2"/>
                                            </p:txEl>
                                          </p:spTgt>
                                        </p:tgtEl>
                                        <p:attrNameLst>
                                          <p:attrName>style.visibility</p:attrName>
                                        </p:attrNameLst>
                                      </p:cBhvr>
                                      <p:to>
                                        <p:strVal val="visible"/>
                                      </p:to>
                                    </p:set>
                                    <p:anim calcmode="lin" valueType="num">
                                      <p:cBhvr additive="base">
                                        <p:cTn dur="1"/>
                                        <p:tgtEl>
                                          <p:spTgt spid="19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91"/>
                                        </p:tgtEl>
                                        <p:attrNameLst>
                                          <p:attrName>style.visibility</p:attrName>
                                        </p:attrNameLst>
                                      </p:cBhvr>
                                      <p:to>
                                        <p:strVal val="visible"/>
                                      </p:to>
                                    </p:set>
                                    <p:anim calcmode="lin" valueType="num">
                                      <p:cBhvr additive="base">
                                        <p:cTn dur="1"/>
                                        <p:tgtEl>
                                          <p:spTgt spid="19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xEl>
                                              <p:pRg end="0" st="0"/>
                                            </p:txEl>
                                          </p:spTgt>
                                        </p:tgtEl>
                                        <p:attrNameLst>
                                          <p:attrName>style.visibility</p:attrName>
                                        </p:attrNameLst>
                                      </p:cBhvr>
                                      <p:to>
                                        <p:strVal val="visible"/>
                                      </p:to>
                                    </p:set>
                                    <p:animEffect filter="fade" transition="in">
                                      <p:cBhvr>
                                        <p:cTn dur="1"/>
                                        <p:tgtEl>
                                          <p:spTgt spid="1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xEl>
                                              <p:pRg end="1" st="1"/>
                                            </p:txEl>
                                          </p:spTgt>
                                        </p:tgtEl>
                                        <p:attrNameLst>
                                          <p:attrName>style.visibility</p:attrName>
                                        </p:attrNameLst>
                                      </p:cBhvr>
                                      <p:to>
                                        <p:strVal val="visible"/>
                                      </p:to>
                                    </p:set>
                                    <p:animEffect filter="fade" transition="in">
                                      <p:cBhvr>
                                        <p:cTn dur="1"/>
                                        <p:tgtEl>
                                          <p:spTgt spid="19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grpSp>
        <p:nvGrpSpPr>
          <p:cNvPr id="204" name="Google Shape;204;g8eb6431598_0_421"/>
          <p:cNvGrpSpPr/>
          <p:nvPr/>
        </p:nvGrpSpPr>
        <p:grpSpPr>
          <a:xfrm>
            <a:off x="838200" y="369101"/>
            <a:ext cx="10238700" cy="695700"/>
            <a:chOff x="0" y="3976"/>
            <a:chExt cx="10238700" cy="695700"/>
          </a:xfrm>
        </p:grpSpPr>
        <p:sp>
          <p:nvSpPr>
            <p:cNvPr id="205" name="Google Shape;205;g8eb6431598_0_421"/>
            <p:cNvSpPr/>
            <p:nvPr/>
          </p:nvSpPr>
          <p:spPr>
            <a:xfrm>
              <a:off x="0" y="3976"/>
              <a:ext cx="10238700" cy="695700"/>
            </a:xfrm>
            <a:prstGeom prst="roundRect">
              <a:avLst>
                <a:gd fmla="val 16667" name="adj"/>
              </a:avLst>
            </a:prstGeom>
            <a:solidFill>
              <a:srgbClr val="D66E29"/>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8eb6431598_0_421"/>
            <p:cNvSpPr txBox="1"/>
            <p:nvPr/>
          </p:nvSpPr>
          <p:spPr>
            <a:xfrm>
              <a:off x="33955" y="37931"/>
              <a:ext cx="10170900" cy="627600"/>
            </a:xfrm>
            <a:prstGeom prst="rect">
              <a:avLst/>
            </a:prstGeom>
            <a:noFill/>
            <a:ln>
              <a:noFill/>
            </a:ln>
          </p:spPr>
          <p:txBody>
            <a:bodyPr anchorCtr="0" anchor="ctr"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Calibri"/>
                <a:buNone/>
              </a:pPr>
              <a:r>
                <a:rPr lang="en-US" sz="2900">
                  <a:solidFill>
                    <a:schemeClr val="lt1"/>
                  </a:solidFill>
                  <a:latin typeface="Calibri"/>
                  <a:ea typeface="Calibri"/>
                  <a:cs typeface="Calibri"/>
                  <a:sym typeface="Calibri"/>
                </a:rPr>
                <a:t>Week 3-4: Image classification </a:t>
              </a:r>
              <a:endParaRPr sz="2900">
                <a:solidFill>
                  <a:schemeClr val="lt1"/>
                </a:solidFill>
                <a:latin typeface="Calibri"/>
                <a:ea typeface="Calibri"/>
                <a:cs typeface="Calibri"/>
                <a:sym typeface="Calibri"/>
              </a:endParaRPr>
            </a:p>
          </p:txBody>
        </p:sp>
      </p:grpSp>
      <p:sp>
        <p:nvSpPr>
          <p:cNvPr id="207" name="Google Shape;207;g8eb6431598_0_421"/>
          <p:cNvSpPr txBox="1"/>
          <p:nvPr/>
        </p:nvSpPr>
        <p:spPr>
          <a:xfrm>
            <a:off x="936951" y="5326466"/>
            <a:ext cx="5867400" cy="338700"/>
          </a:xfrm>
          <a:prstGeom prst="rect">
            <a:avLst/>
          </a:prstGeom>
          <a:noFill/>
          <a:ln>
            <a:noFill/>
          </a:ln>
        </p:spPr>
        <p:txBody>
          <a:bodyPr anchorCtr="0" anchor="t" bIns="45700" lIns="91425" spcFirstLastPara="1" rIns="91425" wrap="square" tIns="45700">
            <a:noAutofit/>
          </a:bodyPr>
          <a:lstStyle/>
          <a:p>
            <a:pPr indent="0" lvl="1" marL="0" marR="0" rtl="0" algn="l">
              <a:spcBef>
                <a:spcPts val="0"/>
              </a:spcBef>
              <a:spcAft>
                <a:spcPts val="0"/>
              </a:spcAft>
              <a:buNone/>
            </a:pPr>
            <a:r>
              <a:rPr b="0" i="0" lang="en-US" sz="1600" u="none" cap="none" strike="noStrike">
                <a:solidFill>
                  <a:schemeClr val="dk1"/>
                </a:solidFill>
                <a:latin typeface="Calibri"/>
                <a:ea typeface="Calibri"/>
                <a:cs typeface="Calibri"/>
                <a:sym typeface="Calibri"/>
              </a:rPr>
              <a:t> </a:t>
            </a:r>
            <a:endParaRPr/>
          </a:p>
        </p:txBody>
      </p:sp>
      <p:sp>
        <p:nvSpPr>
          <p:cNvPr id="208" name="Google Shape;208;g8eb6431598_0_421"/>
          <p:cNvSpPr txBox="1"/>
          <p:nvPr/>
        </p:nvSpPr>
        <p:spPr>
          <a:xfrm>
            <a:off x="838200" y="1352475"/>
            <a:ext cx="11309100" cy="3489900"/>
          </a:xfrm>
          <a:prstGeom prst="rect">
            <a:avLst/>
          </a:prstGeom>
          <a:noFill/>
          <a:ln>
            <a:noFill/>
          </a:ln>
        </p:spPr>
        <p:txBody>
          <a:bodyPr anchorCtr="0" anchor="t" bIns="45700" lIns="91425" spcFirstLastPara="1" rIns="91425" wrap="square" tIns="45700">
            <a:noAutofit/>
          </a:bodyPr>
          <a:lstStyle/>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Achieved 0.822 accuracy on test set</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Settings:</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Batchsize: 256</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Data Augmentations:</a:t>
            </a:r>
            <a:endParaRPr sz="1800">
              <a:solidFill>
                <a:schemeClr val="dk1"/>
              </a:solidFill>
              <a:latin typeface="Calibri"/>
              <a:ea typeface="Calibri"/>
              <a:cs typeface="Calibri"/>
              <a:sym typeface="Calibri"/>
            </a:endParaRPr>
          </a:p>
          <a:p>
            <a:pPr indent="-342900" lvl="2" marL="13716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Resolution= 80x80</a:t>
            </a:r>
            <a:endParaRPr sz="1800">
              <a:solidFill>
                <a:schemeClr val="dk1"/>
              </a:solidFill>
              <a:latin typeface="Calibri"/>
              <a:ea typeface="Calibri"/>
              <a:cs typeface="Calibri"/>
              <a:sym typeface="Calibri"/>
            </a:endParaRPr>
          </a:p>
          <a:p>
            <a:pPr indent="-342900" lvl="2" marL="13716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RandomHorizontalFlip</a:t>
            </a:r>
            <a:endParaRPr sz="1800">
              <a:solidFill>
                <a:schemeClr val="dk1"/>
              </a:solidFill>
              <a:latin typeface="Calibri"/>
              <a:ea typeface="Calibri"/>
              <a:cs typeface="Calibri"/>
              <a:sym typeface="Calibri"/>
            </a:endParaRPr>
          </a:p>
          <a:p>
            <a:pPr indent="-342900" lvl="2" marL="13716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ColorJitter</a:t>
            </a:r>
            <a:endParaRPr sz="1800">
              <a:solidFill>
                <a:schemeClr val="dk1"/>
              </a:solidFill>
              <a:latin typeface="Calibri"/>
              <a:ea typeface="Calibri"/>
              <a:cs typeface="Calibri"/>
              <a:sym typeface="Calibri"/>
            </a:endParaRPr>
          </a:p>
          <a:p>
            <a:pPr indent="-342900" lvl="2" marL="13716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RandomCrop</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OneCycleLr scheduler with max learning rate=0.15, initial learning rate=0.0001</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Weight decay=0.001</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Epochs=50</a:t>
            </a:r>
            <a:endParaRPr sz="1800">
              <a:solidFill>
                <a:schemeClr val="dk1"/>
              </a:solidFill>
              <a:latin typeface="Calibri"/>
              <a:ea typeface="Calibri"/>
              <a:cs typeface="Calibri"/>
              <a:sym typeface="Calibri"/>
            </a:endParaRPr>
          </a:p>
          <a:p>
            <a:pPr indent="0" lvl="0" marL="914400" marR="0" rtl="0" algn="l">
              <a:spcBef>
                <a:spcPts val="0"/>
              </a:spcBef>
              <a:spcAft>
                <a:spcPts val="0"/>
              </a:spcAft>
              <a:buNone/>
            </a:pPr>
            <a:r>
              <a:t/>
            </a:r>
            <a:endParaRPr sz="1800">
              <a:solidFill>
                <a:schemeClr val="dk1"/>
              </a:solidFill>
              <a:latin typeface="Calibri"/>
              <a:ea typeface="Calibri"/>
              <a:cs typeface="Calibri"/>
              <a:sym typeface="Calibri"/>
            </a:endParaRPr>
          </a:p>
          <a:p>
            <a:pPr indent="0" lvl="1"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1" marL="0" marR="0" rtl="0" algn="l">
              <a:spcBef>
                <a:spcPts val="0"/>
              </a:spcBef>
              <a:spcAft>
                <a:spcPts val="0"/>
              </a:spcAft>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1"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1"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137160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g8eb6431598_0_42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8">
                                            <p:txEl>
                                              <p:pRg end="0" st="0"/>
                                            </p:txEl>
                                          </p:spTgt>
                                        </p:tgtEl>
                                        <p:attrNameLst>
                                          <p:attrName>style.visibility</p:attrName>
                                        </p:attrNameLst>
                                      </p:cBhvr>
                                      <p:to>
                                        <p:strVal val="visible"/>
                                      </p:to>
                                    </p:set>
                                    <p:anim calcmode="lin" valueType="num">
                                      <p:cBhvr additive="base">
                                        <p:cTn dur="1"/>
                                        <p:tgtEl>
                                          <p:spTgt spid="20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8">
                                            <p:txEl>
                                              <p:pRg end="1" st="1"/>
                                            </p:txEl>
                                          </p:spTgt>
                                        </p:tgtEl>
                                        <p:attrNameLst>
                                          <p:attrName>style.visibility</p:attrName>
                                        </p:attrNameLst>
                                      </p:cBhvr>
                                      <p:to>
                                        <p:strVal val="visible"/>
                                      </p:to>
                                    </p:set>
                                    <p:anim calcmode="lin" valueType="num">
                                      <p:cBhvr additive="base">
                                        <p:cTn dur="1"/>
                                        <p:tgtEl>
                                          <p:spTgt spid="20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8">
                                            <p:txEl>
                                              <p:pRg end="2" st="2"/>
                                            </p:txEl>
                                          </p:spTgt>
                                        </p:tgtEl>
                                        <p:attrNameLst>
                                          <p:attrName>style.visibility</p:attrName>
                                        </p:attrNameLst>
                                      </p:cBhvr>
                                      <p:to>
                                        <p:strVal val="visible"/>
                                      </p:to>
                                    </p:set>
                                    <p:anim calcmode="lin" valueType="num">
                                      <p:cBhvr additive="base">
                                        <p:cTn dur="1"/>
                                        <p:tgtEl>
                                          <p:spTgt spid="20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8">
                                            <p:txEl>
                                              <p:pRg end="3" st="3"/>
                                            </p:txEl>
                                          </p:spTgt>
                                        </p:tgtEl>
                                        <p:attrNameLst>
                                          <p:attrName>style.visibility</p:attrName>
                                        </p:attrNameLst>
                                      </p:cBhvr>
                                      <p:to>
                                        <p:strVal val="visible"/>
                                      </p:to>
                                    </p:set>
                                    <p:anim calcmode="lin" valueType="num">
                                      <p:cBhvr additive="base">
                                        <p:cTn dur="1"/>
                                        <p:tgtEl>
                                          <p:spTgt spid="208">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8">
                                            <p:txEl>
                                              <p:pRg end="4" st="4"/>
                                            </p:txEl>
                                          </p:spTgt>
                                        </p:tgtEl>
                                        <p:attrNameLst>
                                          <p:attrName>style.visibility</p:attrName>
                                        </p:attrNameLst>
                                      </p:cBhvr>
                                      <p:to>
                                        <p:strVal val="visible"/>
                                      </p:to>
                                    </p:set>
                                    <p:anim calcmode="lin" valueType="num">
                                      <p:cBhvr additive="base">
                                        <p:cTn dur="1"/>
                                        <p:tgtEl>
                                          <p:spTgt spid="208">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8">
                                            <p:txEl>
                                              <p:pRg end="5" st="5"/>
                                            </p:txEl>
                                          </p:spTgt>
                                        </p:tgtEl>
                                        <p:attrNameLst>
                                          <p:attrName>style.visibility</p:attrName>
                                        </p:attrNameLst>
                                      </p:cBhvr>
                                      <p:to>
                                        <p:strVal val="visible"/>
                                      </p:to>
                                    </p:set>
                                    <p:anim calcmode="lin" valueType="num">
                                      <p:cBhvr additive="base">
                                        <p:cTn dur="1"/>
                                        <p:tgtEl>
                                          <p:spTgt spid="208">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8">
                                            <p:txEl>
                                              <p:pRg end="6" st="6"/>
                                            </p:txEl>
                                          </p:spTgt>
                                        </p:tgtEl>
                                        <p:attrNameLst>
                                          <p:attrName>style.visibility</p:attrName>
                                        </p:attrNameLst>
                                      </p:cBhvr>
                                      <p:to>
                                        <p:strVal val="visible"/>
                                      </p:to>
                                    </p:set>
                                    <p:anim calcmode="lin" valueType="num">
                                      <p:cBhvr additive="base">
                                        <p:cTn dur="1"/>
                                        <p:tgtEl>
                                          <p:spTgt spid="208">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8">
                                            <p:txEl>
                                              <p:pRg end="7" st="7"/>
                                            </p:txEl>
                                          </p:spTgt>
                                        </p:tgtEl>
                                        <p:attrNameLst>
                                          <p:attrName>style.visibility</p:attrName>
                                        </p:attrNameLst>
                                      </p:cBhvr>
                                      <p:to>
                                        <p:strVal val="visible"/>
                                      </p:to>
                                    </p:set>
                                    <p:anim calcmode="lin" valueType="num">
                                      <p:cBhvr additive="base">
                                        <p:cTn dur="1"/>
                                        <p:tgtEl>
                                          <p:spTgt spid="208">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8">
                                            <p:txEl>
                                              <p:pRg end="8" st="8"/>
                                            </p:txEl>
                                          </p:spTgt>
                                        </p:tgtEl>
                                        <p:attrNameLst>
                                          <p:attrName>style.visibility</p:attrName>
                                        </p:attrNameLst>
                                      </p:cBhvr>
                                      <p:to>
                                        <p:strVal val="visible"/>
                                      </p:to>
                                    </p:set>
                                    <p:anim calcmode="lin" valueType="num">
                                      <p:cBhvr additive="base">
                                        <p:cTn dur="1"/>
                                        <p:tgtEl>
                                          <p:spTgt spid="208">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8">
                                            <p:txEl>
                                              <p:pRg end="9" st="9"/>
                                            </p:txEl>
                                          </p:spTgt>
                                        </p:tgtEl>
                                        <p:attrNameLst>
                                          <p:attrName>style.visibility</p:attrName>
                                        </p:attrNameLst>
                                      </p:cBhvr>
                                      <p:to>
                                        <p:strVal val="visible"/>
                                      </p:to>
                                    </p:set>
                                    <p:anim calcmode="lin" valueType="num">
                                      <p:cBhvr additive="base">
                                        <p:cTn dur="1"/>
                                        <p:tgtEl>
                                          <p:spTgt spid="208">
                                            <p:txEl>
                                              <p:pRg end="9" st="9"/>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8">
                                            <p:txEl>
                                              <p:pRg end="10" st="10"/>
                                            </p:txEl>
                                          </p:spTgt>
                                        </p:tgtEl>
                                        <p:attrNameLst>
                                          <p:attrName>style.visibility</p:attrName>
                                        </p:attrNameLst>
                                      </p:cBhvr>
                                      <p:to>
                                        <p:strVal val="visible"/>
                                      </p:to>
                                    </p:set>
                                    <p:anim calcmode="lin" valueType="num">
                                      <p:cBhvr additive="base">
                                        <p:cTn dur="1"/>
                                        <p:tgtEl>
                                          <p:spTgt spid="208">
                                            <p:txEl>
                                              <p:pRg end="10" st="1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8">
                                            <p:txEl>
                                              <p:pRg end="11" st="11"/>
                                            </p:txEl>
                                          </p:spTgt>
                                        </p:tgtEl>
                                        <p:attrNameLst>
                                          <p:attrName>style.visibility</p:attrName>
                                        </p:attrNameLst>
                                      </p:cBhvr>
                                      <p:to>
                                        <p:strVal val="visible"/>
                                      </p:to>
                                    </p:set>
                                    <p:anim calcmode="lin" valueType="num">
                                      <p:cBhvr additive="base">
                                        <p:cTn dur="1"/>
                                        <p:tgtEl>
                                          <p:spTgt spid="208">
                                            <p:txEl>
                                              <p:pRg end="11" st="1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8">
                                            <p:txEl>
                                              <p:pRg end="12" st="12"/>
                                            </p:txEl>
                                          </p:spTgt>
                                        </p:tgtEl>
                                        <p:attrNameLst>
                                          <p:attrName>style.visibility</p:attrName>
                                        </p:attrNameLst>
                                      </p:cBhvr>
                                      <p:to>
                                        <p:strVal val="visible"/>
                                      </p:to>
                                    </p:set>
                                    <p:anim calcmode="lin" valueType="num">
                                      <p:cBhvr additive="base">
                                        <p:cTn dur="1"/>
                                        <p:tgtEl>
                                          <p:spTgt spid="208">
                                            <p:txEl>
                                              <p:pRg end="12" st="1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8">
                                            <p:txEl>
                                              <p:pRg end="13" st="13"/>
                                            </p:txEl>
                                          </p:spTgt>
                                        </p:tgtEl>
                                        <p:attrNameLst>
                                          <p:attrName>style.visibility</p:attrName>
                                        </p:attrNameLst>
                                      </p:cBhvr>
                                      <p:to>
                                        <p:strVal val="visible"/>
                                      </p:to>
                                    </p:set>
                                    <p:anim calcmode="lin" valueType="num">
                                      <p:cBhvr additive="base">
                                        <p:cTn dur="1"/>
                                        <p:tgtEl>
                                          <p:spTgt spid="208">
                                            <p:txEl>
                                              <p:pRg end="13" st="1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8">
                                            <p:txEl>
                                              <p:pRg end="14" st="14"/>
                                            </p:txEl>
                                          </p:spTgt>
                                        </p:tgtEl>
                                        <p:attrNameLst>
                                          <p:attrName>style.visibility</p:attrName>
                                        </p:attrNameLst>
                                      </p:cBhvr>
                                      <p:to>
                                        <p:strVal val="visible"/>
                                      </p:to>
                                    </p:set>
                                    <p:anim calcmode="lin" valueType="num">
                                      <p:cBhvr additive="base">
                                        <p:cTn dur="1"/>
                                        <p:tgtEl>
                                          <p:spTgt spid="208">
                                            <p:txEl>
                                              <p:pRg end="14" st="1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8">
                                            <p:txEl>
                                              <p:pRg end="15" st="15"/>
                                            </p:txEl>
                                          </p:spTgt>
                                        </p:tgtEl>
                                        <p:attrNameLst>
                                          <p:attrName>style.visibility</p:attrName>
                                        </p:attrNameLst>
                                      </p:cBhvr>
                                      <p:to>
                                        <p:strVal val="visible"/>
                                      </p:to>
                                    </p:set>
                                    <p:anim calcmode="lin" valueType="num">
                                      <p:cBhvr additive="base">
                                        <p:cTn dur="1"/>
                                        <p:tgtEl>
                                          <p:spTgt spid="208">
                                            <p:txEl>
                                              <p:pRg end="15" st="1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8">
                                            <p:txEl>
                                              <p:pRg end="16" st="16"/>
                                            </p:txEl>
                                          </p:spTgt>
                                        </p:tgtEl>
                                        <p:attrNameLst>
                                          <p:attrName>style.visibility</p:attrName>
                                        </p:attrNameLst>
                                      </p:cBhvr>
                                      <p:to>
                                        <p:strVal val="visible"/>
                                      </p:to>
                                    </p:set>
                                    <p:anim calcmode="lin" valueType="num">
                                      <p:cBhvr additive="base">
                                        <p:cTn dur="1"/>
                                        <p:tgtEl>
                                          <p:spTgt spid="208">
                                            <p:txEl>
                                              <p:pRg end="16" st="1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8">
                                            <p:txEl>
                                              <p:pRg end="17" st="17"/>
                                            </p:txEl>
                                          </p:spTgt>
                                        </p:tgtEl>
                                        <p:attrNameLst>
                                          <p:attrName>style.visibility</p:attrName>
                                        </p:attrNameLst>
                                      </p:cBhvr>
                                      <p:to>
                                        <p:strVal val="visible"/>
                                      </p:to>
                                    </p:set>
                                    <p:anim calcmode="lin" valueType="num">
                                      <p:cBhvr additive="base">
                                        <p:cTn dur="1"/>
                                        <p:tgtEl>
                                          <p:spTgt spid="208">
                                            <p:txEl>
                                              <p:pRg end="17" st="1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8">
                                            <p:txEl>
                                              <p:pRg end="18" st="18"/>
                                            </p:txEl>
                                          </p:spTgt>
                                        </p:tgtEl>
                                        <p:attrNameLst>
                                          <p:attrName>style.visibility</p:attrName>
                                        </p:attrNameLst>
                                      </p:cBhvr>
                                      <p:to>
                                        <p:strVal val="visible"/>
                                      </p:to>
                                    </p:set>
                                    <p:anim calcmode="lin" valueType="num">
                                      <p:cBhvr additive="base">
                                        <p:cTn dur="1"/>
                                        <p:tgtEl>
                                          <p:spTgt spid="208">
                                            <p:txEl>
                                              <p:pRg end="18" st="18"/>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8">
                                            <p:txEl>
                                              <p:pRg end="19" st="19"/>
                                            </p:txEl>
                                          </p:spTgt>
                                        </p:tgtEl>
                                        <p:attrNameLst>
                                          <p:attrName>style.visibility</p:attrName>
                                        </p:attrNameLst>
                                      </p:cBhvr>
                                      <p:to>
                                        <p:strVal val="visible"/>
                                      </p:to>
                                    </p:set>
                                    <p:anim calcmode="lin" valueType="num">
                                      <p:cBhvr additive="base">
                                        <p:cTn dur="1"/>
                                        <p:tgtEl>
                                          <p:spTgt spid="208">
                                            <p:txEl>
                                              <p:pRg end="19" st="19"/>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8">
                                            <p:txEl>
                                              <p:pRg end="20" st="20"/>
                                            </p:txEl>
                                          </p:spTgt>
                                        </p:tgtEl>
                                        <p:attrNameLst>
                                          <p:attrName>style.visibility</p:attrName>
                                        </p:attrNameLst>
                                      </p:cBhvr>
                                      <p:to>
                                        <p:strVal val="visible"/>
                                      </p:to>
                                    </p:set>
                                    <p:anim calcmode="lin" valueType="num">
                                      <p:cBhvr additive="base">
                                        <p:cTn dur="1"/>
                                        <p:tgtEl>
                                          <p:spTgt spid="208">
                                            <p:txEl>
                                              <p:pRg end="20" st="2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8">
                                            <p:txEl>
                                              <p:pRg end="21" st="21"/>
                                            </p:txEl>
                                          </p:spTgt>
                                        </p:tgtEl>
                                        <p:attrNameLst>
                                          <p:attrName>style.visibility</p:attrName>
                                        </p:attrNameLst>
                                      </p:cBhvr>
                                      <p:to>
                                        <p:strVal val="visible"/>
                                      </p:to>
                                    </p:set>
                                    <p:anim calcmode="lin" valueType="num">
                                      <p:cBhvr additive="base">
                                        <p:cTn dur="1"/>
                                        <p:tgtEl>
                                          <p:spTgt spid="208">
                                            <p:txEl>
                                              <p:pRg end="21" st="2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8">
                                            <p:txEl>
                                              <p:pRg end="22" st="22"/>
                                            </p:txEl>
                                          </p:spTgt>
                                        </p:tgtEl>
                                        <p:attrNameLst>
                                          <p:attrName>style.visibility</p:attrName>
                                        </p:attrNameLst>
                                      </p:cBhvr>
                                      <p:to>
                                        <p:strVal val="visible"/>
                                      </p:to>
                                    </p:set>
                                    <p:anim calcmode="lin" valueType="num">
                                      <p:cBhvr additive="base">
                                        <p:cTn dur="1"/>
                                        <p:tgtEl>
                                          <p:spTgt spid="208">
                                            <p:txEl>
                                              <p:pRg end="22" st="2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grpSp>
        <p:nvGrpSpPr>
          <p:cNvPr id="214" name="Google Shape;214;p6"/>
          <p:cNvGrpSpPr/>
          <p:nvPr/>
        </p:nvGrpSpPr>
        <p:grpSpPr>
          <a:xfrm>
            <a:off x="838200" y="374256"/>
            <a:ext cx="10342943" cy="623610"/>
            <a:chOff x="0" y="9130"/>
            <a:chExt cx="10342943" cy="623610"/>
          </a:xfrm>
        </p:grpSpPr>
        <p:sp>
          <p:nvSpPr>
            <p:cNvPr id="215" name="Google Shape;215;p6"/>
            <p:cNvSpPr/>
            <p:nvPr/>
          </p:nvSpPr>
          <p:spPr>
            <a:xfrm>
              <a:off x="0" y="9130"/>
              <a:ext cx="10342943" cy="623610"/>
            </a:xfrm>
            <a:prstGeom prst="roundRect">
              <a:avLst>
                <a:gd fmla="val 16667" name="adj"/>
              </a:avLst>
            </a:prstGeom>
            <a:solidFill>
              <a:srgbClr val="659C4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6"/>
            <p:cNvSpPr txBox="1"/>
            <p:nvPr/>
          </p:nvSpPr>
          <p:spPr>
            <a:xfrm>
              <a:off x="30442" y="39572"/>
              <a:ext cx="10282059" cy="562726"/>
            </a:xfrm>
            <a:prstGeom prst="rect">
              <a:avLst/>
            </a:prstGeom>
            <a:noFill/>
            <a:ln>
              <a:noFill/>
            </a:ln>
          </p:spPr>
          <p:txBody>
            <a:bodyPr anchorCtr="0" anchor="ctr"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Calibri"/>
                <a:buNone/>
              </a:pPr>
              <a:r>
                <a:rPr lang="en-US" sz="2600">
                  <a:solidFill>
                    <a:schemeClr val="lt1"/>
                  </a:solidFill>
                  <a:latin typeface="Calibri"/>
                  <a:ea typeface="Calibri"/>
                  <a:cs typeface="Calibri"/>
                  <a:sym typeface="Calibri"/>
                </a:rPr>
                <a:t>Week 4-5: Flask, FlaskRESTful, HTML, Docker</a:t>
              </a:r>
              <a:endParaRPr sz="2600">
                <a:solidFill>
                  <a:schemeClr val="lt1"/>
                </a:solidFill>
                <a:latin typeface="Calibri"/>
                <a:ea typeface="Calibri"/>
                <a:cs typeface="Calibri"/>
                <a:sym typeface="Calibri"/>
              </a:endParaRPr>
            </a:p>
          </p:txBody>
        </p:sp>
      </p:grpSp>
      <p:pic>
        <p:nvPicPr>
          <p:cNvPr id="217" name="Google Shape;217;p6"/>
          <p:cNvPicPr preferRelativeResize="0"/>
          <p:nvPr/>
        </p:nvPicPr>
        <p:blipFill>
          <a:blip r:embed="rId3">
            <a:alphaModFix/>
          </a:blip>
          <a:stretch>
            <a:fillRect/>
          </a:stretch>
        </p:blipFill>
        <p:spPr>
          <a:xfrm>
            <a:off x="838200" y="1150274"/>
            <a:ext cx="5581327" cy="5016676"/>
          </a:xfrm>
          <a:prstGeom prst="rect">
            <a:avLst/>
          </a:prstGeom>
          <a:noFill/>
          <a:ln>
            <a:noFill/>
          </a:ln>
        </p:spPr>
      </p:pic>
      <p:pic>
        <p:nvPicPr>
          <p:cNvPr id="218" name="Google Shape;218;p6"/>
          <p:cNvPicPr preferRelativeResize="0"/>
          <p:nvPr/>
        </p:nvPicPr>
        <p:blipFill>
          <a:blip r:embed="rId4">
            <a:alphaModFix/>
          </a:blip>
          <a:stretch>
            <a:fillRect/>
          </a:stretch>
        </p:blipFill>
        <p:spPr>
          <a:xfrm>
            <a:off x="6570675" y="1229250"/>
            <a:ext cx="5463402" cy="2999893"/>
          </a:xfrm>
          <a:prstGeom prst="rect">
            <a:avLst/>
          </a:prstGeom>
          <a:noFill/>
          <a:ln>
            <a:noFill/>
          </a:ln>
        </p:spPr>
      </p:pic>
      <p:sp>
        <p:nvSpPr>
          <p:cNvPr id="219" name="Google Shape;219;p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grpSp>
        <p:nvGrpSpPr>
          <p:cNvPr id="224" name="Google Shape;224;g8eb6431598_0_221"/>
          <p:cNvGrpSpPr/>
          <p:nvPr/>
        </p:nvGrpSpPr>
        <p:grpSpPr>
          <a:xfrm>
            <a:off x="838200" y="374256"/>
            <a:ext cx="10342800" cy="623700"/>
            <a:chOff x="0" y="9130"/>
            <a:chExt cx="10342800" cy="623700"/>
          </a:xfrm>
        </p:grpSpPr>
        <p:sp>
          <p:nvSpPr>
            <p:cNvPr id="225" name="Google Shape;225;g8eb6431598_0_221"/>
            <p:cNvSpPr/>
            <p:nvPr/>
          </p:nvSpPr>
          <p:spPr>
            <a:xfrm>
              <a:off x="0" y="9130"/>
              <a:ext cx="10342800" cy="623700"/>
            </a:xfrm>
            <a:prstGeom prst="roundRect">
              <a:avLst>
                <a:gd fmla="val 16667" name="adj"/>
              </a:avLst>
            </a:prstGeom>
            <a:solidFill>
              <a:srgbClr val="659C4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8eb6431598_0_221"/>
            <p:cNvSpPr txBox="1"/>
            <p:nvPr/>
          </p:nvSpPr>
          <p:spPr>
            <a:xfrm>
              <a:off x="30442" y="39572"/>
              <a:ext cx="10282200" cy="562800"/>
            </a:xfrm>
            <a:prstGeom prst="rect">
              <a:avLst/>
            </a:prstGeom>
            <a:noFill/>
            <a:ln>
              <a:noFill/>
            </a:ln>
          </p:spPr>
          <p:txBody>
            <a:bodyPr anchorCtr="0" anchor="ctr"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Calibri"/>
                <a:buNone/>
              </a:pPr>
              <a:r>
                <a:rPr lang="en-US" sz="2600">
                  <a:solidFill>
                    <a:schemeClr val="lt1"/>
                  </a:solidFill>
                  <a:latin typeface="Calibri"/>
                  <a:ea typeface="Calibri"/>
                  <a:cs typeface="Calibri"/>
                  <a:sym typeface="Calibri"/>
                </a:rPr>
                <a:t>Week 4-5: </a:t>
              </a:r>
              <a:r>
                <a:rPr lang="en-US" sz="2600">
                  <a:solidFill>
                    <a:schemeClr val="lt1"/>
                  </a:solidFill>
                  <a:latin typeface="Calibri"/>
                  <a:ea typeface="Calibri"/>
                  <a:cs typeface="Calibri"/>
                  <a:sym typeface="Calibri"/>
                </a:rPr>
                <a:t>Flask, FlaskRESTful, HTML, Docker</a:t>
              </a:r>
              <a:endParaRPr sz="2600">
                <a:solidFill>
                  <a:schemeClr val="lt1"/>
                </a:solidFill>
                <a:latin typeface="Calibri"/>
                <a:ea typeface="Calibri"/>
                <a:cs typeface="Calibri"/>
                <a:sym typeface="Calibri"/>
              </a:endParaRPr>
            </a:p>
          </p:txBody>
        </p:sp>
      </p:grpSp>
      <p:pic>
        <p:nvPicPr>
          <p:cNvPr id="227" name="Google Shape;227;g8eb6431598_0_221"/>
          <p:cNvPicPr preferRelativeResize="0"/>
          <p:nvPr/>
        </p:nvPicPr>
        <p:blipFill>
          <a:blip r:embed="rId3">
            <a:alphaModFix/>
          </a:blip>
          <a:stretch>
            <a:fillRect/>
          </a:stretch>
        </p:blipFill>
        <p:spPr>
          <a:xfrm>
            <a:off x="916625" y="997950"/>
            <a:ext cx="9054628" cy="5860050"/>
          </a:xfrm>
          <a:prstGeom prst="rect">
            <a:avLst/>
          </a:prstGeom>
          <a:noFill/>
          <a:ln>
            <a:noFill/>
          </a:ln>
        </p:spPr>
      </p:pic>
      <p:sp>
        <p:nvSpPr>
          <p:cNvPr id="228" name="Google Shape;228;g8eb6431598_0_221"/>
          <p:cNvSpPr txBox="1"/>
          <p:nvPr/>
        </p:nvSpPr>
        <p:spPr>
          <a:xfrm>
            <a:off x="1538825" y="997950"/>
            <a:ext cx="3898800" cy="1923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29" name="Google Shape;229;g8eb6431598_0_221"/>
          <p:cNvSpPr txBox="1"/>
          <p:nvPr/>
        </p:nvSpPr>
        <p:spPr>
          <a:xfrm>
            <a:off x="1812575" y="1190250"/>
            <a:ext cx="1203900" cy="1923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30" name="Google Shape;230;g8eb6431598_0_221"/>
          <p:cNvSpPr txBox="1"/>
          <p:nvPr/>
        </p:nvSpPr>
        <p:spPr>
          <a:xfrm>
            <a:off x="2231900" y="5559450"/>
            <a:ext cx="3449400" cy="1230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31" name="Google Shape;231;g8eb6431598_0_22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grpSp>
        <p:nvGrpSpPr>
          <p:cNvPr id="236" name="Google Shape;236;g8eb6431598_0_236"/>
          <p:cNvGrpSpPr/>
          <p:nvPr/>
        </p:nvGrpSpPr>
        <p:grpSpPr>
          <a:xfrm>
            <a:off x="838200" y="374256"/>
            <a:ext cx="10342800" cy="623700"/>
            <a:chOff x="0" y="9130"/>
            <a:chExt cx="10342800" cy="623700"/>
          </a:xfrm>
        </p:grpSpPr>
        <p:sp>
          <p:nvSpPr>
            <p:cNvPr id="237" name="Google Shape;237;g8eb6431598_0_236"/>
            <p:cNvSpPr/>
            <p:nvPr/>
          </p:nvSpPr>
          <p:spPr>
            <a:xfrm>
              <a:off x="0" y="9130"/>
              <a:ext cx="10342800" cy="623700"/>
            </a:xfrm>
            <a:prstGeom prst="roundRect">
              <a:avLst>
                <a:gd fmla="val 16667" name="adj"/>
              </a:avLst>
            </a:prstGeom>
            <a:solidFill>
              <a:srgbClr val="659C4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8eb6431598_0_236"/>
            <p:cNvSpPr txBox="1"/>
            <p:nvPr/>
          </p:nvSpPr>
          <p:spPr>
            <a:xfrm>
              <a:off x="30442" y="39572"/>
              <a:ext cx="10282200" cy="562800"/>
            </a:xfrm>
            <a:prstGeom prst="rect">
              <a:avLst/>
            </a:prstGeom>
            <a:noFill/>
            <a:ln>
              <a:noFill/>
            </a:ln>
          </p:spPr>
          <p:txBody>
            <a:bodyPr anchorCtr="0" anchor="ctr"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Calibri"/>
                <a:buNone/>
              </a:pPr>
              <a:r>
                <a:rPr lang="en-US" sz="2600">
                  <a:solidFill>
                    <a:schemeClr val="lt1"/>
                  </a:solidFill>
                  <a:latin typeface="Calibri"/>
                  <a:ea typeface="Calibri"/>
                  <a:cs typeface="Calibri"/>
                  <a:sym typeface="Calibri"/>
                </a:rPr>
                <a:t>Week 4-5: </a:t>
              </a:r>
              <a:r>
                <a:rPr lang="en-US" sz="2600">
                  <a:solidFill>
                    <a:schemeClr val="lt1"/>
                  </a:solidFill>
                  <a:latin typeface="Calibri"/>
                  <a:ea typeface="Calibri"/>
                  <a:cs typeface="Calibri"/>
                  <a:sym typeface="Calibri"/>
                </a:rPr>
                <a:t>Flask, FlaskRESTful, HTML, Docker</a:t>
              </a:r>
              <a:endParaRPr sz="2600">
                <a:solidFill>
                  <a:schemeClr val="lt1"/>
                </a:solidFill>
                <a:latin typeface="Calibri"/>
                <a:ea typeface="Calibri"/>
                <a:cs typeface="Calibri"/>
                <a:sym typeface="Calibri"/>
              </a:endParaRPr>
            </a:p>
          </p:txBody>
        </p:sp>
      </p:grpSp>
      <p:pic>
        <p:nvPicPr>
          <p:cNvPr id="239" name="Google Shape;239;g8eb6431598_0_236"/>
          <p:cNvPicPr preferRelativeResize="0"/>
          <p:nvPr/>
        </p:nvPicPr>
        <p:blipFill>
          <a:blip r:embed="rId3">
            <a:alphaModFix/>
          </a:blip>
          <a:stretch>
            <a:fillRect/>
          </a:stretch>
        </p:blipFill>
        <p:spPr>
          <a:xfrm>
            <a:off x="838200" y="1252275"/>
            <a:ext cx="7436051" cy="4235925"/>
          </a:xfrm>
          <a:prstGeom prst="rect">
            <a:avLst/>
          </a:prstGeom>
          <a:noFill/>
          <a:ln>
            <a:noFill/>
          </a:ln>
        </p:spPr>
      </p:pic>
      <p:sp>
        <p:nvSpPr>
          <p:cNvPr id="240" name="Google Shape;240;g8eb6431598_0_23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grpSp>
        <p:nvGrpSpPr>
          <p:cNvPr id="245" name="Google Shape;245;g8eb6431598_0_270"/>
          <p:cNvGrpSpPr/>
          <p:nvPr/>
        </p:nvGrpSpPr>
        <p:grpSpPr>
          <a:xfrm>
            <a:off x="797625" y="353173"/>
            <a:ext cx="9937800" cy="671700"/>
            <a:chOff x="0" y="1573"/>
            <a:chExt cx="9937800" cy="671700"/>
          </a:xfrm>
        </p:grpSpPr>
        <p:sp>
          <p:nvSpPr>
            <p:cNvPr id="246" name="Google Shape;246;g8eb6431598_0_270"/>
            <p:cNvSpPr/>
            <p:nvPr/>
          </p:nvSpPr>
          <p:spPr>
            <a:xfrm>
              <a:off x="0" y="1573"/>
              <a:ext cx="9937800" cy="671700"/>
            </a:xfrm>
            <a:prstGeom prst="roundRect">
              <a:avLst>
                <a:gd fmla="val 16667" name="adj"/>
              </a:avLst>
            </a:prstGeom>
            <a:solidFill>
              <a:srgbClr val="E6AD0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8eb6431598_0_270"/>
            <p:cNvSpPr txBox="1"/>
            <p:nvPr/>
          </p:nvSpPr>
          <p:spPr>
            <a:xfrm>
              <a:off x="32784" y="34357"/>
              <a:ext cx="9872400" cy="606000"/>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Calibri"/>
                <a:buNone/>
              </a:pPr>
              <a:r>
                <a:rPr lang="en-US" sz="2800">
                  <a:solidFill>
                    <a:schemeClr val="lt1"/>
                  </a:solidFill>
                  <a:latin typeface="Calibri"/>
                  <a:ea typeface="Calibri"/>
                  <a:cs typeface="Calibri"/>
                  <a:sym typeface="Calibri"/>
                </a:rPr>
                <a:t>Week 5-6: Plants Seedling</a:t>
              </a:r>
              <a:endParaRPr sz="2800">
                <a:solidFill>
                  <a:schemeClr val="lt1"/>
                </a:solidFill>
                <a:latin typeface="Calibri"/>
                <a:ea typeface="Calibri"/>
                <a:cs typeface="Calibri"/>
                <a:sym typeface="Calibri"/>
              </a:endParaRPr>
            </a:p>
          </p:txBody>
        </p:sp>
      </p:grpSp>
      <p:pic>
        <p:nvPicPr>
          <p:cNvPr id="248" name="Google Shape;248;g8eb6431598_0_270"/>
          <p:cNvPicPr preferRelativeResize="0"/>
          <p:nvPr/>
        </p:nvPicPr>
        <p:blipFill>
          <a:blip r:embed="rId4">
            <a:alphaModFix/>
          </a:blip>
          <a:stretch>
            <a:fillRect/>
          </a:stretch>
        </p:blipFill>
        <p:spPr>
          <a:xfrm>
            <a:off x="797625" y="1109623"/>
            <a:ext cx="5130374" cy="5528327"/>
          </a:xfrm>
          <a:prstGeom prst="rect">
            <a:avLst/>
          </a:prstGeom>
          <a:noFill/>
          <a:ln>
            <a:noFill/>
          </a:ln>
        </p:spPr>
      </p:pic>
      <p:sp>
        <p:nvSpPr>
          <p:cNvPr id="249" name="Google Shape;249;g8eb6431598_0_270"/>
          <p:cNvSpPr txBox="1"/>
          <p:nvPr/>
        </p:nvSpPr>
        <p:spPr>
          <a:xfrm>
            <a:off x="6163375" y="4986900"/>
            <a:ext cx="5607600" cy="1871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Due to the lack of training data (5539 images), a pre-trained model(Resnet-50) on the ImageNet dataset is used.</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Achieved a test average accuracy of 0.964 and an average </a:t>
            </a:r>
            <a:r>
              <a:rPr lang="en-US" sz="1800">
                <a:solidFill>
                  <a:schemeClr val="dk1"/>
                </a:solidFill>
                <a:latin typeface="Calibri"/>
                <a:ea typeface="Calibri"/>
                <a:cs typeface="Calibri"/>
                <a:sym typeface="Calibri"/>
                <a:extLst>
                  <a:ext uri="http://customooxmlschemas.google.com/">
                    <go:slidesCustomData xmlns:go="http://customooxmlschemas.google.com/" textRoundtripDataId="0"/>
                  </a:ext>
                </a:extLst>
              </a:rPr>
              <a:t>precision</a:t>
            </a:r>
            <a:r>
              <a:rPr lang="en-US" sz="1800">
                <a:solidFill>
                  <a:schemeClr val="dk1"/>
                </a:solidFill>
                <a:latin typeface="Calibri"/>
                <a:ea typeface="Calibri"/>
                <a:cs typeface="Calibri"/>
                <a:sym typeface="Calibri"/>
              </a:rPr>
              <a:t> of 0.962</a:t>
            </a:r>
            <a:endParaRPr/>
          </a:p>
        </p:txBody>
      </p:sp>
      <p:pic>
        <p:nvPicPr>
          <p:cNvPr id="250" name="Google Shape;250;g8eb6431598_0_270"/>
          <p:cNvPicPr preferRelativeResize="0"/>
          <p:nvPr/>
        </p:nvPicPr>
        <p:blipFill>
          <a:blip r:embed="rId5">
            <a:alphaModFix/>
          </a:blip>
          <a:stretch>
            <a:fillRect/>
          </a:stretch>
        </p:blipFill>
        <p:spPr>
          <a:xfrm>
            <a:off x="6530238" y="1182250"/>
            <a:ext cx="3647288" cy="3647288"/>
          </a:xfrm>
          <a:prstGeom prst="rect">
            <a:avLst/>
          </a:prstGeom>
          <a:noFill/>
          <a:ln>
            <a:noFill/>
          </a:ln>
        </p:spPr>
      </p:pic>
      <p:sp>
        <p:nvSpPr>
          <p:cNvPr id="251" name="Google Shape;251;g8eb6431598_0_27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0" st="0"/>
                                            </p:txEl>
                                          </p:spTgt>
                                        </p:tgtEl>
                                        <p:attrNameLst>
                                          <p:attrName>style.visibility</p:attrName>
                                        </p:attrNameLst>
                                      </p:cBhvr>
                                      <p:to>
                                        <p:strVal val="visible"/>
                                      </p:to>
                                    </p:set>
                                    <p:animEffect filter="fade" transition="in">
                                      <p:cBhvr>
                                        <p:cTn dur="1"/>
                                        <p:tgtEl>
                                          <p:spTgt spid="2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1" st="1"/>
                                            </p:txEl>
                                          </p:spTgt>
                                        </p:tgtEl>
                                        <p:attrNameLst>
                                          <p:attrName>style.visibility</p:attrName>
                                        </p:attrNameLst>
                                      </p:cBhvr>
                                      <p:to>
                                        <p:strVal val="visible"/>
                                      </p:to>
                                    </p:set>
                                    <p:animEffect filter="fade" transition="in">
                                      <p:cBhvr>
                                        <p:cTn dur="1"/>
                                        <p:tgtEl>
                                          <p:spTgt spid="24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grpSp>
        <p:nvGrpSpPr>
          <p:cNvPr id="256" name="Google Shape;256;p7"/>
          <p:cNvGrpSpPr/>
          <p:nvPr/>
        </p:nvGrpSpPr>
        <p:grpSpPr>
          <a:xfrm>
            <a:off x="838200" y="366698"/>
            <a:ext cx="9937830" cy="671580"/>
            <a:chOff x="0" y="1573"/>
            <a:chExt cx="9937830" cy="671580"/>
          </a:xfrm>
        </p:grpSpPr>
        <p:sp>
          <p:nvSpPr>
            <p:cNvPr id="257" name="Google Shape;257;p7"/>
            <p:cNvSpPr/>
            <p:nvPr/>
          </p:nvSpPr>
          <p:spPr>
            <a:xfrm>
              <a:off x="0" y="1573"/>
              <a:ext cx="9937830" cy="671580"/>
            </a:xfrm>
            <a:prstGeom prst="roundRect">
              <a:avLst>
                <a:gd fmla="val 16667" name="adj"/>
              </a:avLst>
            </a:prstGeom>
            <a:solidFill>
              <a:srgbClr val="E6AD0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txBox="1"/>
            <p:nvPr/>
          </p:nvSpPr>
          <p:spPr>
            <a:xfrm>
              <a:off x="32784" y="34357"/>
              <a:ext cx="9872262" cy="606012"/>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Calibri"/>
                <a:buNone/>
              </a:pPr>
              <a:r>
                <a:rPr lang="en-US" sz="2800">
                  <a:solidFill>
                    <a:schemeClr val="lt1"/>
                  </a:solidFill>
                  <a:latin typeface="Calibri"/>
                  <a:ea typeface="Calibri"/>
                  <a:cs typeface="Calibri"/>
                  <a:sym typeface="Calibri"/>
                </a:rPr>
                <a:t>Week 5-6: Plants Seedling</a:t>
              </a:r>
              <a:endParaRPr sz="2800">
                <a:solidFill>
                  <a:schemeClr val="lt1"/>
                </a:solidFill>
                <a:latin typeface="Calibri"/>
                <a:ea typeface="Calibri"/>
                <a:cs typeface="Calibri"/>
                <a:sym typeface="Calibri"/>
              </a:endParaRPr>
            </a:p>
          </p:txBody>
        </p:sp>
      </p:grpSp>
      <p:sp>
        <p:nvSpPr>
          <p:cNvPr id="259" name="Google Shape;259;p7"/>
          <p:cNvSpPr txBox="1"/>
          <p:nvPr/>
        </p:nvSpPr>
        <p:spPr>
          <a:xfrm>
            <a:off x="725575" y="1160950"/>
            <a:ext cx="11133000" cy="512400"/>
          </a:xfrm>
          <a:prstGeom prst="rect">
            <a:avLst/>
          </a:prstGeom>
          <a:noFill/>
          <a:ln>
            <a:noFill/>
          </a:ln>
        </p:spPr>
        <p:txBody>
          <a:bodyPr anchorCtr="0" anchor="t" bIns="45700" lIns="91425" spcFirstLastPara="1" rIns="91425" wrap="square" tIns="45700">
            <a:spAutoFit/>
          </a:bodyPr>
          <a:lstStyle/>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Main Takeaways:</a:t>
            </a:r>
            <a:endParaRPr sz="1800">
              <a:solidFill>
                <a:schemeClr val="dk1"/>
              </a:solidFill>
              <a:latin typeface="Calibri"/>
              <a:ea typeface="Calibri"/>
              <a:cs typeface="Calibri"/>
              <a:sym typeface="Calibri"/>
            </a:endParaRPr>
          </a:p>
        </p:txBody>
      </p:sp>
      <p:sp>
        <p:nvSpPr>
          <p:cNvPr id="260" name="Google Shape;260;p7"/>
          <p:cNvSpPr txBox="1"/>
          <p:nvPr/>
        </p:nvSpPr>
        <p:spPr>
          <a:xfrm>
            <a:off x="1138425" y="1490500"/>
            <a:ext cx="8145600" cy="4058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How prepare dataset for input into the model using Dataset and DataLoader from torchvision</a:t>
            </a:r>
            <a:endParaRPr sz="1800">
              <a:solidFill>
                <a:schemeClr val="dk1"/>
              </a:solidFill>
              <a:latin typeface="Calibri"/>
              <a:ea typeface="Calibri"/>
              <a:cs typeface="Calibri"/>
              <a:sym typeface="Calibri"/>
            </a:endParaRPr>
          </a:p>
          <a:p>
            <a:pPr indent="-342900" lvl="0" marL="457200" rtl="0" algn="l">
              <a:spcBef>
                <a:spcPts val="0"/>
              </a:spcBef>
              <a:spcAft>
                <a:spcPts val="0"/>
              </a:spcAft>
              <a:buSzPts val="1800"/>
              <a:buFont typeface="Calibri"/>
              <a:buAutoNum type="arabicPeriod"/>
            </a:pPr>
            <a:r>
              <a:rPr lang="en-US" sz="1800">
                <a:solidFill>
                  <a:schemeClr val="dk1"/>
                </a:solidFill>
                <a:latin typeface="Calibri"/>
                <a:ea typeface="Calibri"/>
                <a:cs typeface="Calibri"/>
                <a:sym typeface="Calibri"/>
              </a:rPr>
              <a:t>When the distribution of classes in the dataset is imbalanced, when splitting data into training, validation and test set, the distribution of classes should be roughly equal</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 There can be both grayscale and color images in the dataset.</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To reduce training time, only weights towards the end will be trained, as layers towards the end has more specific features.</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If dataset is very different from the dataset the model is trained on, additional layers can be trained.</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Too much Data Augmentation can harm the accuracy</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 When the distribution of classes in the dataset is imbalanced, a weighted loss function can be used, where the weights will be the inverse of class proportions</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261" name="Google Shape;261;p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59">
                                            <p:txEl>
                                              <p:pRg end="0" st="0"/>
                                            </p:txEl>
                                          </p:spTgt>
                                        </p:tgtEl>
                                        <p:attrNameLst>
                                          <p:attrName>style.visibility</p:attrName>
                                        </p:attrNameLst>
                                      </p:cBhvr>
                                      <p:to>
                                        <p:strVal val="visible"/>
                                      </p:to>
                                    </p:set>
                                    <p:anim calcmode="lin" valueType="num">
                                      <p:cBhvr additive="base">
                                        <p:cTn dur="1"/>
                                        <p:tgtEl>
                                          <p:spTgt spid="25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60">
                                            <p:txEl>
                                              <p:pRg end="0" st="0"/>
                                            </p:txEl>
                                          </p:spTgt>
                                        </p:tgtEl>
                                        <p:attrNameLst>
                                          <p:attrName>style.visibility</p:attrName>
                                        </p:attrNameLst>
                                      </p:cBhvr>
                                      <p:to>
                                        <p:strVal val="visible"/>
                                      </p:to>
                                    </p:set>
                                    <p:anim calcmode="lin" valueType="num">
                                      <p:cBhvr additive="base">
                                        <p:cTn dur="1"/>
                                        <p:tgtEl>
                                          <p:spTgt spid="26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60">
                                            <p:txEl>
                                              <p:pRg end="1" st="1"/>
                                            </p:txEl>
                                          </p:spTgt>
                                        </p:tgtEl>
                                        <p:attrNameLst>
                                          <p:attrName>style.visibility</p:attrName>
                                        </p:attrNameLst>
                                      </p:cBhvr>
                                      <p:to>
                                        <p:strVal val="visible"/>
                                      </p:to>
                                    </p:set>
                                    <p:anim calcmode="lin" valueType="num">
                                      <p:cBhvr additive="base">
                                        <p:cTn dur="1"/>
                                        <p:tgtEl>
                                          <p:spTgt spid="26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60">
                                            <p:txEl>
                                              <p:pRg end="2" st="2"/>
                                            </p:txEl>
                                          </p:spTgt>
                                        </p:tgtEl>
                                        <p:attrNameLst>
                                          <p:attrName>style.visibility</p:attrName>
                                        </p:attrNameLst>
                                      </p:cBhvr>
                                      <p:to>
                                        <p:strVal val="visible"/>
                                      </p:to>
                                    </p:set>
                                    <p:anim calcmode="lin" valueType="num">
                                      <p:cBhvr additive="base">
                                        <p:cTn dur="1"/>
                                        <p:tgtEl>
                                          <p:spTgt spid="26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60">
                                            <p:txEl>
                                              <p:pRg end="3" st="3"/>
                                            </p:txEl>
                                          </p:spTgt>
                                        </p:tgtEl>
                                        <p:attrNameLst>
                                          <p:attrName>style.visibility</p:attrName>
                                        </p:attrNameLst>
                                      </p:cBhvr>
                                      <p:to>
                                        <p:strVal val="visible"/>
                                      </p:to>
                                    </p:set>
                                    <p:anim calcmode="lin" valueType="num">
                                      <p:cBhvr additive="base">
                                        <p:cTn dur="1"/>
                                        <p:tgtEl>
                                          <p:spTgt spid="260">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60">
                                            <p:txEl>
                                              <p:pRg end="4" st="4"/>
                                            </p:txEl>
                                          </p:spTgt>
                                        </p:tgtEl>
                                        <p:attrNameLst>
                                          <p:attrName>style.visibility</p:attrName>
                                        </p:attrNameLst>
                                      </p:cBhvr>
                                      <p:to>
                                        <p:strVal val="visible"/>
                                      </p:to>
                                    </p:set>
                                    <p:anim calcmode="lin" valueType="num">
                                      <p:cBhvr additive="base">
                                        <p:cTn dur="1"/>
                                        <p:tgtEl>
                                          <p:spTgt spid="260">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60">
                                            <p:txEl>
                                              <p:pRg end="5" st="5"/>
                                            </p:txEl>
                                          </p:spTgt>
                                        </p:tgtEl>
                                        <p:attrNameLst>
                                          <p:attrName>style.visibility</p:attrName>
                                        </p:attrNameLst>
                                      </p:cBhvr>
                                      <p:to>
                                        <p:strVal val="visible"/>
                                      </p:to>
                                    </p:set>
                                    <p:anim calcmode="lin" valueType="num">
                                      <p:cBhvr additive="base">
                                        <p:cTn dur="1"/>
                                        <p:tgtEl>
                                          <p:spTgt spid="260">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60">
                                            <p:txEl>
                                              <p:pRg end="6" st="6"/>
                                            </p:txEl>
                                          </p:spTgt>
                                        </p:tgtEl>
                                        <p:attrNameLst>
                                          <p:attrName>style.visibility</p:attrName>
                                        </p:attrNameLst>
                                      </p:cBhvr>
                                      <p:to>
                                        <p:strVal val="visible"/>
                                      </p:to>
                                    </p:set>
                                    <p:anim calcmode="lin" valueType="num">
                                      <p:cBhvr additive="base">
                                        <p:cTn dur="1"/>
                                        <p:tgtEl>
                                          <p:spTgt spid="260">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60">
                                            <p:txEl>
                                              <p:pRg end="7" st="7"/>
                                            </p:txEl>
                                          </p:spTgt>
                                        </p:tgtEl>
                                        <p:attrNameLst>
                                          <p:attrName>style.visibility</p:attrName>
                                        </p:attrNameLst>
                                      </p:cBhvr>
                                      <p:to>
                                        <p:strVal val="visible"/>
                                      </p:to>
                                    </p:set>
                                    <p:anim calcmode="lin" valueType="num">
                                      <p:cBhvr additive="base">
                                        <p:cTn dur="1"/>
                                        <p:tgtEl>
                                          <p:spTgt spid="260">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grpSp>
        <p:nvGrpSpPr>
          <p:cNvPr id="266" name="Google Shape;266;p8"/>
          <p:cNvGrpSpPr/>
          <p:nvPr/>
        </p:nvGrpSpPr>
        <p:grpSpPr>
          <a:xfrm>
            <a:off x="838200" y="366699"/>
            <a:ext cx="10261922" cy="671580"/>
            <a:chOff x="0" y="1573"/>
            <a:chExt cx="10261922" cy="671580"/>
          </a:xfrm>
        </p:grpSpPr>
        <p:sp>
          <p:nvSpPr>
            <p:cNvPr id="267" name="Google Shape;267;p8"/>
            <p:cNvSpPr/>
            <p:nvPr/>
          </p:nvSpPr>
          <p:spPr>
            <a:xfrm>
              <a:off x="0" y="1573"/>
              <a:ext cx="10261922" cy="671580"/>
            </a:xfrm>
            <a:prstGeom prst="roundRect">
              <a:avLst>
                <a:gd fmla="val 16667" name="adj"/>
              </a:avLst>
            </a:prstGeom>
            <a:solidFill>
              <a:srgbClr val="95959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
            <p:cNvSpPr txBox="1"/>
            <p:nvPr/>
          </p:nvSpPr>
          <p:spPr>
            <a:xfrm>
              <a:off x="32784" y="34357"/>
              <a:ext cx="10196354" cy="606012"/>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Calibri"/>
                <a:buNone/>
              </a:pPr>
              <a:r>
                <a:rPr lang="en-US" sz="2800">
                  <a:solidFill>
                    <a:schemeClr val="lt1"/>
                  </a:solidFill>
                  <a:latin typeface="Calibri"/>
                  <a:ea typeface="Calibri"/>
                  <a:cs typeface="Calibri"/>
                  <a:sym typeface="Calibri"/>
                </a:rPr>
                <a:t>Week 7-8: Single Shot Detector Model                               </a:t>
              </a:r>
              <a:r>
                <a:rPr lang="en-US" sz="2800">
                  <a:solidFill>
                    <a:schemeClr val="lt1"/>
                  </a:solidFill>
                  <a:latin typeface="Calibri"/>
                  <a:ea typeface="Calibri"/>
                  <a:cs typeface="Calibri"/>
                  <a:sym typeface="Calibri"/>
                </a:rPr>
                <a:t>Liu et al. 2016</a:t>
              </a:r>
              <a:endParaRPr sz="2800">
                <a:solidFill>
                  <a:schemeClr val="lt1"/>
                </a:solidFill>
                <a:latin typeface="Calibri"/>
                <a:ea typeface="Calibri"/>
                <a:cs typeface="Calibri"/>
                <a:sym typeface="Calibri"/>
              </a:endParaRPr>
            </a:p>
          </p:txBody>
        </p:sp>
      </p:grpSp>
      <p:pic>
        <p:nvPicPr>
          <p:cNvPr id="269" name="Google Shape;269;p8"/>
          <p:cNvPicPr preferRelativeResize="0"/>
          <p:nvPr/>
        </p:nvPicPr>
        <p:blipFill>
          <a:blip r:embed="rId3">
            <a:alphaModFix/>
          </a:blip>
          <a:stretch>
            <a:fillRect/>
          </a:stretch>
        </p:blipFill>
        <p:spPr>
          <a:xfrm>
            <a:off x="758055" y="1186357"/>
            <a:ext cx="10995876" cy="3298775"/>
          </a:xfrm>
          <a:prstGeom prst="rect">
            <a:avLst/>
          </a:prstGeom>
          <a:noFill/>
          <a:ln>
            <a:noFill/>
          </a:ln>
        </p:spPr>
      </p:pic>
      <p:sp>
        <p:nvSpPr>
          <p:cNvPr id="270" name="Google Shape;270;p8"/>
          <p:cNvSpPr txBox="1"/>
          <p:nvPr/>
        </p:nvSpPr>
        <p:spPr>
          <a:xfrm>
            <a:off x="3084075" y="1893725"/>
            <a:ext cx="1028100" cy="2651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71" name="Google Shape;271;p8"/>
          <p:cNvSpPr txBox="1"/>
          <p:nvPr/>
        </p:nvSpPr>
        <p:spPr>
          <a:xfrm>
            <a:off x="5325800" y="2286000"/>
            <a:ext cx="821400" cy="22860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72" name="Google Shape;272;p8"/>
          <p:cNvSpPr txBox="1"/>
          <p:nvPr/>
        </p:nvSpPr>
        <p:spPr>
          <a:xfrm>
            <a:off x="6249238" y="2691725"/>
            <a:ext cx="821400" cy="1853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73" name="Google Shape;273;p8"/>
          <p:cNvSpPr txBox="1"/>
          <p:nvPr/>
        </p:nvSpPr>
        <p:spPr>
          <a:xfrm>
            <a:off x="8096150" y="3381425"/>
            <a:ext cx="821400" cy="1163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74" name="Google Shape;274;p8"/>
          <p:cNvSpPr txBox="1"/>
          <p:nvPr/>
        </p:nvSpPr>
        <p:spPr>
          <a:xfrm>
            <a:off x="7172711" y="2828950"/>
            <a:ext cx="821400" cy="17160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75" name="Google Shape;275;p8"/>
          <p:cNvSpPr txBox="1"/>
          <p:nvPr/>
        </p:nvSpPr>
        <p:spPr>
          <a:xfrm>
            <a:off x="9114300" y="3873125"/>
            <a:ext cx="638400" cy="671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76" name="Google Shape;276;p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grpSp>
        <p:nvGrpSpPr>
          <p:cNvPr id="281" name="Google Shape;281;g8eb6431598_0_283"/>
          <p:cNvGrpSpPr/>
          <p:nvPr/>
        </p:nvGrpSpPr>
        <p:grpSpPr>
          <a:xfrm>
            <a:off x="838200" y="366699"/>
            <a:ext cx="10261800" cy="671700"/>
            <a:chOff x="0" y="1573"/>
            <a:chExt cx="10261800" cy="671700"/>
          </a:xfrm>
        </p:grpSpPr>
        <p:sp>
          <p:nvSpPr>
            <p:cNvPr id="282" name="Google Shape;282;g8eb6431598_0_283"/>
            <p:cNvSpPr/>
            <p:nvPr/>
          </p:nvSpPr>
          <p:spPr>
            <a:xfrm>
              <a:off x="0" y="1573"/>
              <a:ext cx="10261800" cy="671700"/>
            </a:xfrm>
            <a:prstGeom prst="roundRect">
              <a:avLst>
                <a:gd fmla="val 16667" name="adj"/>
              </a:avLst>
            </a:prstGeom>
            <a:solidFill>
              <a:srgbClr val="95959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8eb6431598_0_283"/>
            <p:cNvSpPr txBox="1"/>
            <p:nvPr/>
          </p:nvSpPr>
          <p:spPr>
            <a:xfrm>
              <a:off x="32784" y="34357"/>
              <a:ext cx="10196400" cy="606000"/>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Calibri"/>
                <a:buNone/>
              </a:pPr>
              <a:r>
                <a:rPr lang="en-US" sz="2800">
                  <a:solidFill>
                    <a:schemeClr val="lt1"/>
                  </a:solidFill>
                  <a:latin typeface="Calibri"/>
                  <a:ea typeface="Calibri"/>
                  <a:cs typeface="Calibri"/>
                  <a:sym typeface="Calibri"/>
                </a:rPr>
                <a:t>Week 7-8: Single Shot Detector Model</a:t>
              </a:r>
              <a:endParaRPr sz="2800">
                <a:solidFill>
                  <a:schemeClr val="lt1"/>
                </a:solidFill>
                <a:latin typeface="Calibri"/>
                <a:ea typeface="Calibri"/>
                <a:cs typeface="Calibri"/>
                <a:sym typeface="Calibri"/>
              </a:endParaRPr>
            </a:p>
          </p:txBody>
        </p:sp>
      </p:grpSp>
      <p:sp>
        <p:nvSpPr>
          <p:cNvPr id="284" name="Google Shape;284;g8eb6431598_0_283"/>
          <p:cNvSpPr txBox="1"/>
          <p:nvPr/>
        </p:nvSpPr>
        <p:spPr>
          <a:xfrm>
            <a:off x="838200" y="1134322"/>
            <a:ext cx="2287500" cy="523800"/>
          </a:xfrm>
          <a:prstGeom prst="rect">
            <a:avLst/>
          </a:prstGeom>
          <a:noFill/>
          <a:ln>
            <a:noFill/>
          </a:ln>
        </p:spPr>
        <p:txBody>
          <a:bodyPr anchorCtr="0" anchor="t" bIns="45700" lIns="91425" spcFirstLastPara="1" rIns="91425" wrap="square" tIns="45700">
            <a:noAutofit/>
          </a:bodyPr>
          <a:lstStyle/>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Main Takeaways: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 name="Google Shape;285;g8eb6431598_0_283"/>
          <p:cNvSpPr txBox="1"/>
          <p:nvPr/>
        </p:nvSpPr>
        <p:spPr>
          <a:xfrm>
            <a:off x="1284575" y="1658126"/>
            <a:ext cx="9096600" cy="4488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extLst>
                  <a:ext uri="http://customooxmlschemas.google.com/">
                    <go:slidesCustomData xmlns:go="http://customooxmlschemas.google.com/" textRoundtripDataId="1"/>
                  </a:ext>
                </a:extLst>
              </a:rPr>
              <a:t>How to prepare the data for input into the model</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extLst>
                  <a:ext uri="http://customooxmlschemas.google.com/">
                    <go:slidesCustomData xmlns:go="http://customooxmlschemas.google.com/" textRoundtripDataId="2"/>
                  </a:ext>
                </a:extLst>
              </a:rPr>
              <a:t>Data Augmentation for both image and bounding boxes</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extLst>
                  <a:ext uri="http://customooxmlschemas.google.com/">
                    <go:slidesCustomData xmlns:go="http://customooxmlschemas.google.com/" textRoundtripDataId="3"/>
                  </a:ext>
                </a:extLst>
              </a:rPr>
              <a:t>Effect of model settings on performance and speed</a:t>
            </a:r>
            <a:endParaRPr sz="1800">
              <a:solidFill>
                <a:schemeClr val="dk1"/>
              </a:solidFill>
              <a:latin typeface="Calibri"/>
              <a:ea typeface="Calibri"/>
              <a:cs typeface="Calibri"/>
              <a:sym typeface="Calibri"/>
            </a:endParaRPr>
          </a:p>
          <a:p>
            <a:pPr indent="-342900" lvl="0" marL="9144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Data Augmentation</a:t>
            </a:r>
            <a:endParaRPr sz="1800">
              <a:solidFill>
                <a:schemeClr val="dk1"/>
              </a:solidFill>
              <a:latin typeface="Calibri"/>
              <a:ea typeface="Calibri"/>
              <a:cs typeface="Calibri"/>
              <a:sym typeface="Calibri"/>
            </a:endParaRPr>
          </a:p>
          <a:p>
            <a:pPr indent="-342900" lvl="0" marL="9144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Number of default box shapes</a:t>
            </a:r>
            <a:endParaRPr sz="1800">
              <a:solidFill>
                <a:schemeClr val="dk1"/>
              </a:solidFill>
              <a:latin typeface="Calibri"/>
              <a:ea typeface="Calibri"/>
              <a:cs typeface="Calibri"/>
              <a:sym typeface="Calibri"/>
            </a:endParaRPr>
          </a:p>
          <a:p>
            <a:pPr indent="-342900" lvl="0" marL="9144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Number of feature maps</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A</a:t>
            </a:r>
            <a:r>
              <a:rPr lang="en-US" sz="1800">
                <a:solidFill>
                  <a:schemeClr val="dk1"/>
                </a:solidFill>
                <a:latin typeface="Calibri"/>
                <a:ea typeface="Calibri"/>
                <a:cs typeface="Calibri"/>
                <a:sym typeface="Calibri"/>
                <a:extLst>
                  <a:ext uri="http://customooxmlschemas.google.com/">
                    <go:slidesCustomData xmlns:go="http://customooxmlschemas.google.com/" textRoundtripDataId="4"/>
                  </a:ext>
                </a:extLst>
              </a:rPr>
              <a:t>verage precision for each classes </a:t>
            </a:r>
            <a:r>
              <a:rPr lang="en-US" sz="1800">
                <a:solidFill>
                  <a:schemeClr val="dk1"/>
                </a:solidFill>
                <a:latin typeface="Calibri"/>
                <a:ea typeface="Calibri"/>
                <a:cs typeface="Calibri"/>
                <a:sym typeface="Calibri"/>
              </a:rPr>
              <a:t>using the predicted bounding boxes, where each predicted boxes are given a true positive and false positive with respect to the ground truths</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extLst>
                  <a:ext uri="http://customooxmlschemas.google.com/">
                    <go:slidesCustomData xmlns:go="http://customooxmlschemas.google.com/" textRoundtripDataId="5"/>
                  </a:ext>
                </a:extLst>
              </a:rPr>
              <a:t>SSD is fast, but it does not detect small objects well</a:t>
            </a:r>
            <a:endParaRPr sz="1800">
              <a:solidFill>
                <a:schemeClr val="dk1"/>
              </a:solidFill>
              <a:latin typeface="Calibri"/>
              <a:ea typeface="Calibri"/>
              <a:cs typeface="Calibri"/>
              <a:sym typeface="Calibri"/>
            </a:endParaRPr>
          </a:p>
          <a:p>
            <a:pPr indent="-342900" lvl="0" marL="9144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Evident in the evaluation of PASCAL VOC07, where the average precision is 0.4918 for bottles and 0.5043 for potted plants which are generally smaller in images, as compared to the mAP of 0.7701.</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286" name="Google Shape;286;g8eb6431598_0_28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87" name="Google Shape;287;g8eb6431598_0_283"/>
          <p:cNvSpPr txBox="1"/>
          <p:nvPr/>
        </p:nvSpPr>
        <p:spPr>
          <a:xfrm>
            <a:off x="870984" y="399483"/>
            <a:ext cx="10196400" cy="606000"/>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Calibri"/>
              <a:buNone/>
            </a:pPr>
            <a:r>
              <a:rPr lang="en-US" sz="2800">
                <a:solidFill>
                  <a:schemeClr val="lt1"/>
                </a:solidFill>
                <a:latin typeface="Calibri"/>
                <a:ea typeface="Calibri"/>
                <a:cs typeface="Calibri"/>
                <a:sym typeface="Calibri"/>
              </a:rPr>
              <a:t>Week 7-8: Single Shot Detector Model                               Liu et al. 2016</a:t>
            </a:r>
            <a:endParaRPr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4">
                                            <p:txEl>
                                              <p:pRg end="0" st="0"/>
                                            </p:txEl>
                                          </p:spTgt>
                                        </p:tgtEl>
                                        <p:attrNameLst>
                                          <p:attrName>style.visibility</p:attrName>
                                        </p:attrNameLst>
                                      </p:cBhvr>
                                      <p:to>
                                        <p:strVal val="visible"/>
                                      </p:to>
                                    </p:set>
                                    <p:anim calcmode="lin" valueType="num">
                                      <p:cBhvr additive="base">
                                        <p:cTn dur="1"/>
                                        <p:tgtEl>
                                          <p:spTgt spid="28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4">
                                            <p:txEl>
                                              <p:pRg end="1" st="1"/>
                                            </p:txEl>
                                          </p:spTgt>
                                        </p:tgtEl>
                                        <p:attrNameLst>
                                          <p:attrName>style.visibility</p:attrName>
                                        </p:attrNameLst>
                                      </p:cBhvr>
                                      <p:to>
                                        <p:strVal val="visible"/>
                                      </p:to>
                                    </p:set>
                                    <p:anim calcmode="lin" valueType="num">
                                      <p:cBhvr additive="base">
                                        <p:cTn dur="1"/>
                                        <p:tgtEl>
                                          <p:spTgt spid="28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0" st="0"/>
                                            </p:txEl>
                                          </p:spTgt>
                                        </p:tgtEl>
                                        <p:attrNameLst>
                                          <p:attrName>style.visibility</p:attrName>
                                        </p:attrNameLst>
                                      </p:cBhvr>
                                      <p:to>
                                        <p:strVal val="visible"/>
                                      </p:to>
                                    </p:set>
                                    <p:animEffect filter="fade" transition="in">
                                      <p:cBhvr>
                                        <p:cTn dur="1"/>
                                        <p:tgtEl>
                                          <p:spTgt spid="2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1" st="1"/>
                                            </p:txEl>
                                          </p:spTgt>
                                        </p:tgtEl>
                                        <p:attrNameLst>
                                          <p:attrName>style.visibility</p:attrName>
                                        </p:attrNameLst>
                                      </p:cBhvr>
                                      <p:to>
                                        <p:strVal val="visible"/>
                                      </p:to>
                                    </p:set>
                                    <p:animEffect filter="fade" transition="in">
                                      <p:cBhvr>
                                        <p:cTn dur="1"/>
                                        <p:tgtEl>
                                          <p:spTgt spid="2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2" st="2"/>
                                            </p:txEl>
                                          </p:spTgt>
                                        </p:tgtEl>
                                        <p:attrNameLst>
                                          <p:attrName>style.visibility</p:attrName>
                                        </p:attrNameLst>
                                      </p:cBhvr>
                                      <p:to>
                                        <p:strVal val="visible"/>
                                      </p:to>
                                    </p:set>
                                    <p:animEffect filter="fade" transition="in">
                                      <p:cBhvr>
                                        <p:cTn dur="1"/>
                                        <p:tgtEl>
                                          <p:spTgt spid="2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3" st="3"/>
                                            </p:txEl>
                                          </p:spTgt>
                                        </p:tgtEl>
                                        <p:attrNameLst>
                                          <p:attrName>style.visibility</p:attrName>
                                        </p:attrNameLst>
                                      </p:cBhvr>
                                      <p:to>
                                        <p:strVal val="visible"/>
                                      </p:to>
                                    </p:set>
                                    <p:animEffect filter="fade" transition="in">
                                      <p:cBhvr>
                                        <p:cTn dur="1"/>
                                        <p:tgtEl>
                                          <p:spTgt spid="2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4" st="4"/>
                                            </p:txEl>
                                          </p:spTgt>
                                        </p:tgtEl>
                                        <p:attrNameLst>
                                          <p:attrName>style.visibility</p:attrName>
                                        </p:attrNameLst>
                                      </p:cBhvr>
                                      <p:to>
                                        <p:strVal val="visible"/>
                                      </p:to>
                                    </p:set>
                                    <p:animEffect filter="fade" transition="in">
                                      <p:cBhvr>
                                        <p:cTn dur="1"/>
                                        <p:tgtEl>
                                          <p:spTgt spid="28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5" st="5"/>
                                            </p:txEl>
                                          </p:spTgt>
                                        </p:tgtEl>
                                        <p:attrNameLst>
                                          <p:attrName>style.visibility</p:attrName>
                                        </p:attrNameLst>
                                      </p:cBhvr>
                                      <p:to>
                                        <p:strVal val="visible"/>
                                      </p:to>
                                    </p:set>
                                    <p:animEffect filter="fade" transition="in">
                                      <p:cBhvr>
                                        <p:cTn dur="1"/>
                                        <p:tgtEl>
                                          <p:spTgt spid="28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6" st="6"/>
                                            </p:txEl>
                                          </p:spTgt>
                                        </p:tgtEl>
                                        <p:attrNameLst>
                                          <p:attrName>style.visibility</p:attrName>
                                        </p:attrNameLst>
                                      </p:cBhvr>
                                      <p:to>
                                        <p:strVal val="visible"/>
                                      </p:to>
                                    </p:set>
                                    <p:animEffect filter="fade" transition="in">
                                      <p:cBhvr>
                                        <p:cTn dur="1"/>
                                        <p:tgtEl>
                                          <p:spTgt spid="28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7" st="7"/>
                                            </p:txEl>
                                          </p:spTgt>
                                        </p:tgtEl>
                                        <p:attrNameLst>
                                          <p:attrName>style.visibility</p:attrName>
                                        </p:attrNameLst>
                                      </p:cBhvr>
                                      <p:to>
                                        <p:strVal val="visible"/>
                                      </p:to>
                                    </p:set>
                                    <p:animEffect filter="fade" transition="in">
                                      <p:cBhvr>
                                        <p:cTn dur="1"/>
                                        <p:tgtEl>
                                          <p:spTgt spid="28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8" st="8"/>
                                            </p:txEl>
                                          </p:spTgt>
                                        </p:tgtEl>
                                        <p:attrNameLst>
                                          <p:attrName>style.visibility</p:attrName>
                                        </p:attrNameLst>
                                      </p:cBhvr>
                                      <p:to>
                                        <p:strVal val="visible"/>
                                      </p:to>
                                    </p:set>
                                    <p:animEffect filter="fade" transition="in">
                                      <p:cBhvr>
                                        <p:cTn dur="1"/>
                                        <p:tgtEl>
                                          <p:spTgt spid="28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9" st="9"/>
                                            </p:txEl>
                                          </p:spTgt>
                                        </p:tgtEl>
                                        <p:attrNameLst>
                                          <p:attrName>style.visibility</p:attrName>
                                        </p:attrNameLst>
                                      </p:cBhvr>
                                      <p:to>
                                        <p:strVal val="visible"/>
                                      </p:to>
                                    </p:set>
                                    <p:animEffect filter="fade" transition="in">
                                      <p:cBhvr>
                                        <p:cTn dur="1"/>
                                        <p:tgtEl>
                                          <p:spTgt spid="285">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8eb6431598_0_48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93" name="Google Shape;293;g8eb6431598_0_486"/>
          <p:cNvPicPr preferRelativeResize="0"/>
          <p:nvPr/>
        </p:nvPicPr>
        <p:blipFill>
          <a:blip r:embed="rId3">
            <a:alphaModFix/>
          </a:blip>
          <a:stretch>
            <a:fillRect/>
          </a:stretch>
        </p:blipFill>
        <p:spPr>
          <a:xfrm>
            <a:off x="6225875" y="895688"/>
            <a:ext cx="5542275" cy="5066625"/>
          </a:xfrm>
          <a:prstGeom prst="rect">
            <a:avLst/>
          </a:prstGeom>
          <a:noFill/>
          <a:ln>
            <a:noFill/>
          </a:ln>
        </p:spPr>
      </p:pic>
      <p:pic>
        <p:nvPicPr>
          <p:cNvPr id="294" name="Google Shape;294;g8eb6431598_0_486"/>
          <p:cNvPicPr preferRelativeResize="0"/>
          <p:nvPr/>
        </p:nvPicPr>
        <p:blipFill>
          <a:blip r:embed="rId4">
            <a:alphaModFix/>
          </a:blip>
          <a:stretch>
            <a:fillRect/>
          </a:stretch>
        </p:blipFill>
        <p:spPr>
          <a:xfrm>
            <a:off x="236250" y="1516775"/>
            <a:ext cx="5989625" cy="3824450"/>
          </a:xfrm>
          <a:prstGeom prst="rect">
            <a:avLst/>
          </a:prstGeom>
          <a:noFill/>
          <a:ln>
            <a:noFill/>
          </a:ln>
        </p:spPr>
      </p:pic>
      <p:sp>
        <p:nvSpPr>
          <p:cNvPr id="295" name="Google Shape;295;g8eb6431598_0_486"/>
          <p:cNvSpPr txBox="1"/>
          <p:nvPr/>
        </p:nvSpPr>
        <p:spPr>
          <a:xfrm>
            <a:off x="2664725" y="5991250"/>
            <a:ext cx="8115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Actual</a:t>
            </a:r>
            <a:endParaRPr>
              <a:latin typeface="Calibri"/>
              <a:ea typeface="Calibri"/>
              <a:cs typeface="Calibri"/>
              <a:sym typeface="Calibri"/>
            </a:endParaRPr>
          </a:p>
        </p:txBody>
      </p:sp>
      <p:sp>
        <p:nvSpPr>
          <p:cNvPr id="296" name="Google Shape;296;g8eb6431598_0_486"/>
          <p:cNvSpPr txBox="1"/>
          <p:nvPr/>
        </p:nvSpPr>
        <p:spPr>
          <a:xfrm>
            <a:off x="8738225" y="6137050"/>
            <a:ext cx="10146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Predicted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 name="Shape 70"/>
        <p:cNvGrpSpPr/>
        <p:nvPr/>
      </p:nvGrpSpPr>
      <p:grpSpPr>
        <a:xfrm>
          <a:off x="0" y="0"/>
          <a:ext cx="0" cy="0"/>
          <a:chOff x="0" y="0"/>
          <a:chExt cx="0" cy="0"/>
        </a:xfrm>
      </p:grpSpPr>
      <p:sp>
        <p:nvSpPr>
          <p:cNvPr id="71" name="Google Shape;71;g8eb6431598_0_407"/>
          <p:cNvSpPr/>
          <p:nvPr/>
        </p:nvSpPr>
        <p:spPr>
          <a:xfrm>
            <a:off x="0" y="0"/>
            <a:ext cx="12192000" cy="685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2" name="Google Shape;72;g8eb6431598_0_407"/>
          <p:cNvSpPr/>
          <p:nvPr/>
        </p:nvSpPr>
        <p:spPr>
          <a:xfrm rot="5400000">
            <a:off x="-1270334" y="3369264"/>
            <a:ext cx="3200400" cy="152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3" name="Google Shape;73;g8eb6431598_0_407"/>
          <p:cNvSpPr/>
          <p:nvPr/>
        </p:nvSpPr>
        <p:spPr>
          <a:xfrm rot="-5400000">
            <a:off x="6374403" y="1040545"/>
            <a:ext cx="6858000" cy="4776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 name="Google Shape;74;g8eb6431598_0_407"/>
          <p:cNvSpPr/>
          <p:nvPr/>
        </p:nvSpPr>
        <p:spPr>
          <a:xfrm>
            <a:off x="387914" y="857786"/>
            <a:ext cx="11067000" cy="5208900"/>
          </a:xfrm>
          <a:prstGeom prst="rect">
            <a:avLst/>
          </a:prstGeom>
          <a:solidFill>
            <a:schemeClr val="lt1"/>
          </a:solidFill>
          <a:ln>
            <a:noFill/>
          </a:ln>
          <a:effectLst>
            <a:outerShdw blurRad="139700" rotWithShape="0" algn="t" dir="5400000" dist="1270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5" name="Google Shape;75;g8eb6431598_0_407"/>
          <p:cNvSpPr txBox="1"/>
          <p:nvPr>
            <p:ph type="ctrTitle"/>
          </p:nvPr>
        </p:nvSpPr>
        <p:spPr>
          <a:xfrm>
            <a:off x="747500" y="857775"/>
            <a:ext cx="9910200" cy="5289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7200"/>
              <a:buFont typeface="Calibri"/>
              <a:buNone/>
            </a:pPr>
            <a:r>
              <a:rPr lang="en-US" sz="2000">
                <a:latin typeface="Calibri"/>
                <a:ea typeface="Calibri"/>
                <a:cs typeface="Calibri"/>
                <a:sym typeface="Calibri"/>
              </a:rPr>
              <a:t>Goals:</a:t>
            </a:r>
            <a:endParaRPr sz="2000">
              <a:latin typeface="Calibri"/>
              <a:ea typeface="Calibri"/>
              <a:cs typeface="Calibri"/>
              <a:sym typeface="Calibri"/>
            </a:endParaRPr>
          </a:p>
          <a:p>
            <a:pPr indent="0" lvl="0" marL="0" rtl="0" algn="l">
              <a:lnSpc>
                <a:spcPct val="90000"/>
              </a:lnSpc>
              <a:spcBef>
                <a:spcPts val="0"/>
              </a:spcBef>
              <a:spcAft>
                <a:spcPts val="0"/>
              </a:spcAft>
              <a:buClr>
                <a:schemeClr val="dk1"/>
              </a:buClr>
              <a:buSzPts val="7200"/>
              <a:buFont typeface="Calibri"/>
              <a:buNone/>
            </a:pPr>
            <a:r>
              <a:t/>
            </a:r>
            <a:endParaRPr sz="2000" u="sng">
              <a:latin typeface="Calibri"/>
              <a:ea typeface="Calibri"/>
              <a:cs typeface="Calibri"/>
              <a:sym typeface="Calibri"/>
            </a:endParaRPr>
          </a:p>
          <a:p>
            <a:pPr indent="-342900" lvl="0" marL="914400" rtl="0" algn="l">
              <a:lnSpc>
                <a:spcPct val="90000"/>
              </a:lnSpc>
              <a:spcBef>
                <a:spcPts val="0"/>
              </a:spcBef>
              <a:spcAft>
                <a:spcPts val="0"/>
              </a:spcAft>
              <a:buSzPts val="1800"/>
              <a:buFont typeface="Calibri"/>
              <a:buAutoNum type="arabicPeriod"/>
            </a:pPr>
            <a:r>
              <a:rPr lang="en-US" sz="1800">
                <a:latin typeface="Calibri"/>
                <a:ea typeface="Calibri"/>
                <a:cs typeface="Calibri"/>
                <a:sym typeface="Calibri"/>
              </a:rPr>
              <a:t>Image Classification</a:t>
            </a:r>
            <a:endParaRPr sz="1800">
              <a:latin typeface="Calibri"/>
              <a:ea typeface="Calibri"/>
              <a:cs typeface="Calibri"/>
              <a:sym typeface="Calibri"/>
            </a:endParaRPr>
          </a:p>
          <a:p>
            <a:pPr indent="-342900" lvl="0" marL="914400" rtl="0" algn="l">
              <a:lnSpc>
                <a:spcPct val="90000"/>
              </a:lnSpc>
              <a:spcBef>
                <a:spcPts val="0"/>
              </a:spcBef>
              <a:spcAft>
                <a:spcPts val="0"/>
              </a:spcAft>
              <a:buSzPts val="1800"/>
              <a:buFont typeface="Calibri"/>
              <a:buAutoNum type="arabicPeriod"/>
            </a:pPr>
            <a:r>
              <a:rPr lang="en-US" sz="1800">
                <a:latin typeface="Calibri"/>
                <a:ea typeface="Calibri"/>
                <a:cs typeface="Calibri"/>
                <a:sym typeface="Calibri"/>
              </a:rPr>
              <a:t>Pytorch</a:t>
            </a:r>
            <a:endParaRPr sz="1800">
              <a:latin typeface="Calibri"/>
              <a:ea typeface="Calibri"/>
              <a:cs typeface="Calibri"/>
              <a:sym typeface="Calibri"/>
            </a:endParaRPr>
          </a:p>
          <a:p>
            <a:pPr indent="-342900" lvl="0" marL="914400" rtl="0" algn="l">
              <a:lnSpc>
                <a:spcPct val="90000"/>
              </a:lnSpc>
              <a:spcBef>
                <a:spcPts val="0"/>
              </a:spcBef>
              <a:spcAft>
                <a:spcPts val="0"/>
              </a:spcAft>
              <a:buSzPts val="1800"/>
              <a:buFont typeface="Calibri"/>
              <a:buAutoNum type="arabicPeriod"/>
            </a:pPr>
            <a:r>
              <a:rPr lang="en-US" sz="1800">
                <a:latin typeface="Calibri"/>
                <a:ea typeface="Calibri"/>
                <a:cs typeface="Calibri"/>
                <a:sym typeface="Calibri"/>
              </a:rPr>
              <a:t>Git and GitHub</a:t>
            </a:r>
            <a:endParaRPr sz="1800">
              <a:latin typeface="Calibri"/>
              <a:ea typeface="Calibri"/>
              <a:cs typeface="Calibri"/>
              <a:sym typeface="Calibri"/>
            </a:endParaRPr>
          </a:p>
          <a:p>
            <a:pPr indent="-342900" lvl="0" marL="914400" rtl="0" algn="l">
              <a:lnSpc>
                <a:spcPct val="90000"/>
              </a:lnSpc>
              <a:spcBef>
                <a:spcPts val="0"/>
              </a:spcBef>
              <a:spcAft>
                <a:spcPts val="0"/>
              </a:spcAft>
              <a:buSzPts val="1800"/>
              <a:buFont typeface="Calibri"/>
              <a:buAutoNum type="arabicPeriod"/>
            </a:pPr>
            <a:r>
              <a:rPr lang="en-US" sz="1800">
                <a:latin typeface="Calibri"/>
                <a:ea typeface="Calibri"/>
                <a:cs typeface="Calibri"/>
                <a:sym typeface="Calibri"/>
              </a:rPr>
              <a:t>Model Deployment:</a:t>
            </a:r>
            <a:endParaRPr sz="1800">
              <a:latin typeface="Calibri"/>
              <a:ea typeface="Calibri"/>
              <a:cs typeface="Calibri"/>
              <a:sym typeface="Calibri"/>
            </a:endParaRPr>
          </a:p>
          <a:p>
            <a:pPr indent="-342900" lvl="1" marL="2286000" rtl="0" algn="l">
              <a:lnSpc>
                <a:spcPct val="90000"/>
              </a:lnSpc>
              <a:spcBef>
                <a:spcPts val="0"/>
              </a:spcBef>
              <a:spcAft>
                <a:spcPts val="0"/>
              </a:spcAft>
              <a:buSzPts val="1800"/>
              <a:buFont typeface="Calibri"/>
              <a:buAutoNum type="alphaLcPeriod"/>
            </a:pPr>
            <a:r>
              <a:rPr lang="en-US" sz="1800">
                <a:latin typeface="Calibri"/>
                <a:ea typeface="Calibri"/>
                <a:cs typeface="Calibri"/>
                <a:sym typeface="Calibri"/>
              </a:rPr>
              <a:t>Flask</a:t>
            </a:r>
            <a:endParaRPr sz="1800">
              <a:latin typeface="Calibri"/>
              <a:ea typeface="Calibri"/>
              <a:cs typeface="Calibri"/>
              <a:sym typeface="Calibri"/>
            </a:endParaRPr>
          </a:p>
          <a:p>
            <a:pPr indent="-342900" lvl="1" marL="2286000" rtl="0" algn="l">
              <a:lnSpc>
                <a:spcPct val="90000"/>
              </a:lnSpc>
              <a:spcBef>
                <a:spcPts val="0"/>
              </a:spcBef>
              <a:spcAft>
                <a:spcPts val="0"/>
              </a:spcAft>
              <a:buSzPts val="1800"/>
              <a:buFont typeface="Calibri"/>
              <a:buAutoNum type="alphaLcPeriod"/>
            </a:pPr>
            <a:r>
              <a:rPr lang="en-US" sz="1800">
                <a:latin typeface="Calibri"/>
                <a:ea typeface="Calibri"/>
                <a:cs typeface="Calibri"/>
                <a:sym typeface="Calibri"/>
              </a:rPr>
              <a:t>Docker</a:t>
            </a:r>
            <a:endParaRPr sz="1800">
              <a:latin typeface="Calibri"/>
              <a:ea typeface="Calibri"/>
              <a:cs typeface="Calibri"/>
              <a:sym typeface="Calibri"/>
            </a:endParaRPr>
          </a:p>
          <a:p>
            <a:pPr indent="-342900" lvl="0" marL="914400" rtl="0" algn="l">
              <a:lnSpc>
                <a:spcPct val="90000"/>
              </a:lnSpc>
              <a:spcBef>
                <a:spcPts val="0"/>
              </a:spcBef>
              <a:spcAft>
                <a:spcPts val="0"/>
              </a:spcAft>
              <a:buSzPts val="1800"/>
              <a:buFont typeface="Calibri"/>
              <a:buAutoNum type="arabicPeriod"/>
            </a:pPr>
            <a:r>
              <a:rPr lang="en-US" sz="1800">
                <a:latin typeface="Calibri"/>
                <a:ea typeface="Calibri"/>
                <a:cs typeface="Calibri"/>
                <a:sym typeface="Calibri"/>
              </a:rPr>
              <a:t>Object Detection:</a:t>
            </a:r>
            <a:endParaRPr sz="1800">
              <a:latin typeface="Calibri"/>
              <a:ea typeface="Calibri"/>
              <a:cs typeface="Calibri"/>
              <a:sym typeface="Calibri"/>
            </a:endParaRPr>
          </a:p>
          <a:p>
            <a:pPr indent="-342900" lvl="1" marL="2286000" rtl="0" algn="l">
              <a:lnSpc>
                <a:spcPct val="90000"/>
              </a:lnSpc>
              <a:spcBef>
                <a:spcPts val="0"/>
              </a:spcBef>
              <a:spcAft>
                <a:spcPts val="0"/>
              </a:spcAft>
              <a:buSzPts val="1800"/>
              <a:buFont typeface="Calibri"/>
              <a:buAutoNum type="alphaLcPeriod"/>
            </a:pPr>
            <a:r>
              <a:rPr lang="en-US" sz="1800">
                <a:latin typeface="Calibri"/>
                <a:ea typeface="Calibri"/>
                <a:cs typeface="Calibri"/>
                <a:sym typeface="Calibri"/>
              </a:rPr>
              <a:t>Single Shot Detector </a:t>
            </a:r>
            <a:endParaRPr sz="1800">
              <a:latin typeface="Calibri"/>
              <a:ea typeface="Calibri"/>
              <a:cs typeface="Calibri"/>
              <a:sym typeface="Calibri"/>
            </a:endParaRPr>
          </a:p>
          <a:p>
            <a:pPr indent="-342900" lvl="1" marL="2286000" rtl="0" algn="l">
              <a:lnSpc>
                <a:spcPct val="90000"/>
              </a:lnSpc>
              <a:spcBef>
                <a:spcPts val="0"/>
              </a:spcBef>
              <a:spcAft>
                <a:spcPts val="0"/>
              </a:spcAft>
              <a:buSzPts val="1800"/>
              <a:buFont typeface="Calibri"/>
              <a:buAutoNum type="alphaLcPeriod"/>
            </a:pPr>
            <a:r>
              <a:rPr lang="en-US" sz="1800">
                <a:latin typeface="Calibri"/>
                <a:ea typeface="Calibri"/>
                <a:cs typeface="Calibri"/>
                <a:sym typeface="Calibri"/>
              </a:rPr>
              <a:t>Faster R-CNN</a:t>
            </a:r>
            <a:endParaRPr sz="1800">
              <a:latin typeface="Calibri"/>
              <a:ea typeface="Calibri"/>
              <a:cs typeface="Calibri"/>
              <a:sym typeface="Calibri"/>
            </a:endParaRPr>
          </a:p>
        </p:txBody>
      </p:sp>
      <p:sp>
        <p:nvSpPr>
          <p:cNvPr id="76" name="Google Shape;76;g8eb6431598_0_407"/>
          <p:cNvSpPr/>
          <p:nvPr/>
        </p:nvSpPr>
        <p:spPr>
          <a:xfrm rot="5400000">
            <a:off x="-1524018" y="3366116"/>
            <a:ext cx="3200400" cy="152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7" name="Google Shape;77;g8eb6431598_0_40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5">
                                            <p:txEl>
                                              <p:pRg end="0" st="0"/>
                                            </p:txEl>
                                          </p:spTgt>
                                        </p:tgtEl>
                                        <p:attrNameLst>
                                          <p:attrName>style.visibility</p:attrName>
                                        </p:attrNameLst>
                                      </p:cBhvr>
                                      <p:to>
                                        <p:strVal val="visible"/>
                                      </p:to>
                                    </p:set>
                                    <p:animEffect filter="fade" transition="in">
                                      <p:cBhvr>
                                        <p:cTn dur="1"/>
                                        <p:tgtEl>
                                          <p:spTgt spid="75">
                                            <p:txEl>
                                              <p:pRg end="0" st="0"/>
                                            </p:txEl>
                                          </p:spTgt>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5">
                                            <p:txEl>
                                              <p:pRg end="1" st="1"/>
                                            </p:txEl>
                                          </p:spTgt>
                                        </p:tgtEl>
                                        <p:attrNameLst>
                                          <p:attrName>style.visibility</p:attrName>
                                        </p:attrNameLst>
                                      </p:cBhvr>
                                      <p:to>
                                        <p:strVal val="visible"/>
                                      </p:to>
                                    </p:set>
                                    <p:animEffect filter="fade" transition="in">
                                      <p:cBhvr>
                                        <p:cTn dur="1"/>
                                        <p:tgtEl>
                                          <p:spTgt spid="75">
                                            <p:txEl>
                                              <p:pRg end="1" st="1"/>
                                            </p:txEl>
                                          </p:spTgt>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5">
                                            <p:txEl>
                                              <p:pRg end="2" st="2"/>
                                            </p:txEl>
                                          </p:spTgt>
                                        </p:tgtEl>
                                        <p:attrNameLst>
                                          <p:attrName>style.visibility</p:attrName>
                                        </p:attrNameLst>
                                      </p:cBhvr>
                                      <p:to>
                                        <p:strVal val="visible"/>
                                      </p:to>
                                    </p:set>
                                    <p:animEffect filter="fade" transition="in">
                                      <p:cBhvr>
                                        <p:cTn dur="1"/>
                                        <p:tgtEl>
                                          <p:spTgt spid="75">
                                            <p:txEl>
                                              <p:pRg end="2" st="2"/>
                                            </p:txEl>
                                          </p:spTgt>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5">
                                            <p:txEl>
                                              <p:pRg end="3" st="3"/>
                                            </p:txEl>
                                          </p:spTgt>
                                        </p:tgtEl>
                                        <p:attrNameLst>
                                          <p:attrName>style.visibility</p:attrName>
                                        </p:attrNameLst>
                                      </p:cBhvr>
                                      <p:to>
                                        <p:strVal val="visible"/>
                                      </p:to>
                                    </p:set>
                                    <p:animEffect filter="fade" transition="in">
                                      <p:cBhvr>
                                        <p:cTn dur="1"/>
                                        <p:tgtEl>
                                          <p:spTgt spid="75">
                                            <p:txEl>
                                              <p:pRg end="3" st="3"/>
                                            </p:txEl>
                                          </p:spTgt>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5">
                                            <p:txEl>
                                              <p:pRg end="4" st="4"/>
                                            </p:txEl>
                                          </p:spTgt>
                                        </p:tgtEl>
                                        <p:attrNameLst>
                                          <p:attrName>style.visibility</p:attrName>
                                        </p:attrNameLst>
                                      </p:cBhvr>
                                      <p:to>
                                        <p:strVal val="visible"/>
                                      </p:to>
                                    </p:set>
                                    <p:animEffect filter="fade" transition="in">
                                      <p:cBhvr>
                                        <p:cTn dur="1"/>
                                        <p:tgtEl>
                                          <p:spTgt spid="75">
                                            <p:txEl>
                                              <p:pRg end="4" st="4"/>
                                            </p:txEl>
                                          </p:spTgt>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5">
                                            <p:txEl>
                                              <p:pRg end="5" st="5"/>
                                            </p:txEl>
                                          </p:spTgt>
                                        </p:tgtEl>
                                        <p:attrNameLst>
                                          <p:attrName>style.visibility</p:attrName>
                                        </p:attrNameLst>
                                      </p:cBhvr>
                                      <p:to>
                                        <p:strVal val="visible"/>
                                      </p:to>
                                    </p:set>
                                    <p:animEffect filter="fade" transition="in">
                                      <p:cBhvr>
                                        <p:cTn dur="1"/>
                                        <p:tgtEl>
                                          <p:spTgt spid="75">
                                            <p:txEl>
                                              <p:pRg end="5" st="5"/>
                                            </p:txEl>
                                          </p:spTgt>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5">
                                            <p:txEl>
                                              <p:pRg end="6" st="6"/>
                                            </p:txEl>
                                          </p:spTgt>
                                        </p:tgtEl>
                                        <p:attrNameLst>
                                          <p:attrName>style.visibility</p:attrName>
                                        </p:attrNameLst>
                                      </p:cBhvr>
                                      <p:to>
                                        <p:strVal val="visible"/>
                                      </p:to>
                                    </p:set>
                                    <p:animEffect filter="fade" transition="in">
                                      <p:cBhvr>
                                        <p:cTn dur="1"/>
                                        <p:tgtEl>
                                          <p:spTgt spid="75">
                                            <p:txEl>
                                              <p:pRg end="6" st="6"/>
                                            </p:txEl>
                                          </p:spTgt>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5">
                                            <p:txEl>
                                              <p:pRg end="7" st="7"/>
                                            </p:txEl>
                                          </p:spTgt>
                                        </p:tgtEl>
                                        <p:attrNameLst>
                                          <p:attrName>style.visibility</p:attrName>
                                        </p:attrNameLst>
                                      </p:cBhvr>
                                      <p:to>
                                        <p:strVal val="visible"/>
                                      </p:to>
                                    </p:set>
                                    <p:animEffect filter="fade" transition="in">
                                      <p:cBhvr>
                                        <p:cTn dur="1"/>
                                        <p:tgtEl>
                                          <p:spTgt spid="75">
                                            <p:txEl>
                                              <p:pRg end="7" st="7"/>
                                            </p:txEl>
                                          </p:spTgt>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5">
                                            <p:txEl>
                                              <p:pRg end="8" st="8"/>
                                            </p:txEl>
                                          </p:spTgt>
                                        </p:tgtEl>
                                        <p:attrNameLst>
                                          <p:attrName>style.visibility</p:attrName>
                                        </p:attrNameLst>
                                      </p:cBhvr>
                                      <p:to>
                                        <p:strVal val="visible"/>
                                      </p:to>
                                    </p:set>
                                    <p:animEffect filter="fade" transition="in">
                                      <p:cBhvr>
                                        <p:cTn dur="1"/>
                                        <p:tgtEl>
                                          <p:spTgt spid="75">
                                            <p:txEl>
                                              <p:pRg end="8" st="8"/>
                                            </p:txEl>
                                          </p:spTgt>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5">
                                            <p:txEl>
                                              <p:pRg end="9" st="9"/>
                                            </p:txEl>
                                          </p:spTgt>
                                        </p:tgtEl>
                                        <p:attrNameLst>
                                          <p:attrName>style.visibility</p:attrName>
                                        </p:attrNameLst>
                                      </p:cBhvr>
                                      <p:to>
                                        <p:strVal val="visible"/>
                                      </p:to>
                                    </p:set>
                                    <p:animEffect filter="fade" transition="in">
                                      <p:cBhvr>
                                        <p:cTn dur="1"/>
                                        <p:tgtEl>
                                          <p:spTgt spid="75">
                                            <p:txEl>
                                              <p:pRg end="9" st="9"/>
                                            </p:txEl>
                                          </p:spTgt>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5">
                                            <p:txEl>
                                              <p:pRg end="10" st="10"/>
                                            </p:txEl>
                                          </p:spTgt>
                                        </p:tgtEl>
                                        <p:attrNameLst>
                                          <p:attrName>style.visibility</p:attrName>
                                        </p:attrNameLst>
                                      </p:cBhvr>
                                      <p:to>
                                        <p:strVal val="visible"/>
                                      </p:to>
                                    </p:set>
                                    <p:animEffect filter="fade" transition="in">
                                      <p:cBhvr>
                                        <p:cTn dur="1"/>
                                        <p:tgtEl>
                                          <p:spTgt spid="75">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g8eb6431598_0_308"/>
          <p:cNvPicPr preferRelativeResize="0"/>
          <p:nvPr/>
        </p:nvPicPr>
        <p:blipFill>
          <a:blip r:embed="rId3">
            <a:alphaModFix/>
          </a:blip>
          <a:stretch>
            <a:fillRect/>
          </a:stretch>
        </p:blipFill>
        <p:spPr>
          <a:xfrm>
            <a:off x="1369825" y="1200275"/>
            <a:ext cx="5461124" cy="5485599"/>
          </a:xfrm>
          <a:prstGeom prst="rect">
            <a:avLst/>
          </a:prstGeom>
          <a:noFill/>
          <a:ln>
            <a:noFill/>
          </a:ln>
        </p:spPr>
      </p:pic>
      <p:grpSp>
        <p:nvGrpSpPr>
          <p:cNvPr id="302" name="Google Shape;302;g8eb6431598_0_308"/>
          <p:cNvGrpSpPr/>
          <p:nvPr/>
        </p:nvGrpSpPr>
        <p:grpSpPr>
          <a:xfrm>
            <a:off x="851725" y="309394"/>
            <a:ext cx="10342800" cy="743400"/>
            <a:chOff x="0" y="11894"/>
            <a:chExt cx="10342800" cy="743400"/>
          </a:xfrm>
        </p:grpSpPr>
        <p:sp>
          <p:nvSpPr>
            <p:cNvPr id="303" name="Google Shape;303;g8eb6431598_0_308"/>
            <p:cNvSpPr/>
            <p:nvPr/>
          </p:nvSpPr>
          <p:spPr>
            <a:xfrm>
              <a:off x="0" y="11894"/>
              <a:ext cx="10342800" cy="743400"/>
            </a:xfrm>
            <a:prstGeom prst="roundRect">
              <a:avLst>
                <a:gd fmla="val 16667"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8eb6431598_0_308"/>
            <p:cNvSpPr txBox="1"/>
            <p:nvPr/>
          </p:nvSpPr>
          <p:spPr>
            <a:xfrm>
              <a:off x="36296" y="48190"/>
              <a:ext cx="10270500" cy="670800"/>
            </a:xfrm>
            <a:prstGeom prst="rect">
              <a:avLst/>
            </a:prstGeom>
            <a:noFill/>
            <a:ln>
              <a:noFill/>
            </a:ln>
          </p:spPr>
          <p:txBody>
            <a:bodyPr anchorCtr="0" anchor="ctr" bIns="118100" lIns="118100" spcFirstLastPara="1" rIns="118100" wrap="square" tIns="118100">
              <a:noAutofit/>
            </a:bodyPr>
            <a:lstStyle/>
            <a:p>
              <a:pPr indent="0" lvl="0" marL="0" marR="0" rtl="0" algn="l">
                <a:lnSpc>
                  <a:spcPct val="90000"/>
                </a:lnSpc>
                <a:spcBef>
                  <a:spcPts val="0"/>
                </a:spcBef>
                <a:spcAft>
                  <a:spcPts val="0"/>
                </a:spcAft>
                <a:buClr>
                  <a:schemeClr val="lt1"/>
                </a:buClr>
                <a:buSzPts val="3100"/>
                <a:buFont typeface="Calibri"/>
                <a:buNone/>
              </a:pPr>
              <a:r>
                <a:rPr lang="en-US" sz="3100">
                  <a:solidFill>
                    <a:schemeClr val="lt1"/>
                  </a:solidFill>
                  <a:latin typeface="Calibri"/>
                  <a:ea typeface="Calibri"/>
                  <a:cs typeface="Calibri"/>
                  <a:sym typeface="Calibri"/>
                </a:rPr>
                <a:t>Week 9-10: Faster R-CNN								   Ren et al. 2015</a:t>
              </a:r>
              <a:endParaRPr sz="3100">
                <a:solidFill>
                  <a:schemeClr val="lt1"/>
                </a:solidFill>
                <a:latin typeface="Calibri"/>
                <a:ea typeface="Calibri"/>
                <a:cs typeface="Calibri"/>
                <a:sym typeface="Calibri"/>
              </a:endParaRPr>
            </a:p>
          </p:txBody>
        </p:sp>
      </p:grpSp>
      <p:sp>
        <p:nvSpPr>
          <p:cNvPr id="305" name="Google Shape;305;g8eb6431598_0_308"/>
          <p:cNvSpPr txBox="1"/>
          <p:nvPr/>
        </p:nvSpPr>
        <p:spPr>
          <a:xfrm>
            <a:off x="1596150" y="3571025"/>
            <a:ext cx="4599000" cy="1014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06" name="Google Shape;306;g8eb6431598_0_308"/>
          <p:cNvSpPr txBox="1"/>
          <p:nvPr/>
        </p:nvSpPr>
        <p:spPr>
          <a:xfrm>
            <a:off x="1758450" y="2488800"/>
            <a:ext cx="2976000" cy="1014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07" name="Google Shape;307;g8eb6431598_0_308"/>
          <p:cNvSpPr txBox="1"/>
          <p:nvPr/>
        </p:nvSpPr>
        <p:spPr>
          <a:xfrm>
            <a:off x="1055075" y="2029000"/>
            <a:ext cx="2786400" cy="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08" name="Google Shape;308;g8eb6431598_0_308"/>
          <p:cNvSpPr txBox="1"/>
          <p:nvPr/>
        </p:nvSpPr>
        <p:spPr>
          <a:xfrm>
            <a:off x="3422350" y="1474400"/>
            <a:ext cx="3408600" cy="946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09" name="Google Shape;309;g8eb6431598_0_30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
                                        <p:tgtEl>
                                          <p:spTgt spid="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9"/>
          <p:cNvSpPr txBox="1"/>
          <p:nvPr/>
        </p:nvSpPr>
        <p:spPr>
          <a:xfrm>
            <a:off x="838200" y="1395425"/>
            <a:ext cx="11469000" cy="1452600"/>
          </a:xfrm>
          <a:prstGeom prst="rect">
            <a:avLst/>
          </a:prstGeom>
          <a:noFill/>
          <a:ln>
            <a:noFill/>
          </a:ln>
        </p:spPr>
        <p:txBody>
          <a:bodyPr anchorCtr="0" anchor="t" bIns="45700" lIns="91425" spcFirstLastPara="1" rIns="91425" wrap="square" tIns="45700">
            <a:spAutoFit/>
          </a:bodyPr>
          <a:lstStyle/>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Used the pre-trained model on the </a:t>
            </a:r>
            <a:r>
              <a:rPr lang="en-US" sz="1800">
                <a:solidFill>
                  <a:schemeClr val="dk1"/>
                </a:solidFill>
                <a:latin typeface="Calibri"/>
                <a:ea typeface="Calibri"/>
                <a:cs typeface="Calibri"/>
                <a:sym typeface="Calibri"/>
                <a:extLst>
                  <a:ext uri="http://customooxmlschemas.google.com/">
                    <go:slidesCustomData xmlns:go="http://customooxmlschemas.google.com/" textRoundtripDataId="6"/>
                  </a:ext>
                </a:extLst>
              </a:rPr>
              <a:t>COCO dataset</a:t>
            </a:r>
            <a:r>
              <a:rPr lang="en-US" sz="1800">
                <a:solidFill>
                  <a:schemeClr val="dk1"/>
                </a:solidFill>
                <a:latin typeface="Calibri"/>
                <a:ea typeface="Calibri"/>
                <a:cs typeface="Calibri"/>
                <a:sym typeface="Calibri"/>
              </a:rPr>
              <a:t> from torchvision for evaluation on the PASCAL VOC 07 and 12 dataset</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ResNet50 backbone with FPN</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mAP of 0.37 on COCO dataset</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Main takeaways:</a:t>
            </a:r>
            <a:endParaRPr sz="1800">
              <a:solidFill>
                <a:schemeClr val="dk1"/>
              </a:solidFill>
              <a:latin typeface="Calibri"/>
              <a:ea typeface="Calibri"/>
              <a:cs typeface="Calibri"/>
              <a:sym typeface="Calibri"/>
            </a:endParaRPr>
          </a:p>
        </p:txBody>
      </p:sp>
      <p:sp>
        <p:nvSpPr>
          <p:cNvPr id="315" name="Google Shape;315;p9"/>
          <p:cNvSpPr txBox="1"/>
          <p:nvPr/>
        </p:nvSpPr>
        <p:spPr>
          <a:xfrm>
            <a:off x="1290450" y="2848030"/>
            <a:ext cx="9890700" cy="3938400"/>
          </a:xfrm>
          <a:prstGeom prst="rect">
            <a:avLst/>
          </a:prstGeom>
          <a:noFill/>
          <a:ln>
            <a:noFill/>
          </a:ln>
        </p:spPr>
        <p:txBody>
          <a:bodyPr anchorCtr="0" anchor="t" bIns="45700" lIns="91425" spcFirstLastPara="1" rIns="91425" wrap="square" tIns="45700">
            <a:spAutoFit/>
          </a:bodyPr>
          <a:lstStyle/>
          <a:p>
            <a:pPr indent="-342900" lvl="0" marL="4572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The improvement in speed and accuracy, from 0.684 mAP 1-2 seconds/image in Fast R-CNN to 0.7730 mAP and 320ms/image in Faster R-CNN on PASCAL VOC2012 test set due to the introduction of Region Proposal Network.</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During training mode, the model from torchvision takes in both the image and the ground-truth labels and outputs the loss, while in testing mode, it takes in the image and outputs the bounding box coordinates, class index and confidence scores.</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When preparing the dataset, since both images and labels are input into the model during training, the labels needs to be of type dictionary, with keys: boxes, labels.</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317" name="Google Shape;317;p9"/>
          <p:cNvGrpSpPr/>
          <p:nvPr/>
        </p:nvGrpSpPr>
        <p:grpSpPr>
          <a:xfrm>
            <a:off x="924600" y="376769"/>
            <a:ext cx="10342800" cy="743400"/>
            <a:chOff x="0" y="11894"/>
            <a:chExt cx="10342800" cy="743400"/>
          </a:xfrm>
        </p:grpSpPr>
        <p:sp>
          <p:nvSpPr>
            <p:cNvPr id="318" name="Google Shape;318;p9"/>
            <p:cNvSpPr/>
            <p:nvPr/>
          </p:nvSpPr>
          <p:spPr>
            <a:xfrm>
              <a:off x="0" y="11894"/>
              <a:ext cx="10342800" cy="743400"/>
            </a:xfrm>
            <a:prstGeom prst="roundRect">
              <a:avLst>
                <a:gd fmla="val 16667"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9"/>
            <p:cNvSpPr txBox="1"/>
            <p:nvPr/>
          </p:nvSpPr>
          <p:spPr>
            <a:xfrm>
              <a:off x="36296" y="48190"/>
              <a:ext cx="10270500" cy="670800"/>
            </a:xfrm>
            <a:prstGeom prst="rect">
              <a:avLst/>
            </a:prstGeom>
            <a:noFill/>
            <a:ln>
              <a:noFill/>
            </a:ln>
          </p:spPr>
          <p:txBody>
            <a:bodyPr anchorCtr="0" anchor="ctr" bIns="118100" lIns="118100" spcFirstLastPara="1" rIns="118100" wrap="square" tIns="118100">
              <a:noAutofit/>
            </a:bodyPr>
            <a:lstStyle/>
            <a:p>
              <a:pPr indent="0" lvl="0" marL="0" marR="0" rtl="0" algn="l">
                <a:lnSpc>
                  <a:spcPct val="90000"/>
                </a:lnSpc>
                <a:spcBef>
                  <a:spcPts val="0"/>
                </a:spcBef>
                <a:spcAft>
                  <a:spcPts val="0"/>
                </a:spcAft>
                <a:buClr>
                  <a:schemeClr val="lt1"/>
                </a:buClr>
                <a:buSzPts val="3100"/>
                <a:buFont typeface="Calibri"/>
                <a:buNone/>
              </a:pPr>
              <a:r>
                <a:rPr lang="en-US" sz="3100">
                  <a:solidFill>
                    <a:schemeClr val="lt1"/>
                  </a:solidFill>
                  <a:latin typeface="Calibri"/>
                  <a:ea typeface="Calibri"/>
                  <a:cs typeface="Calibri"/>
                  <a:sym typeface="Calibri"/>
                </a:rPr>
                <a:t>Week 9-10: Faster R-CNN								   Ren et al. 2015</a:t>
              </a:r>
              <a:endParaRPr sz="3100">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14">
                                            <p:txEl>
                                              <p:pRg end="0" st="0"/>
                                            </p:txEl>
                                          </p:spTgt>
                                        </p:tgtEl>
                                        <p:attrNameLst>
                                          <p:attrName>style.visibility</p:attrName>
                                        </p:attrNameLst>
                                      </p:cBhvr>
                                      <p:to>
                                        <p:strVal val="visible"/>
                                      </p:to>
                                    </p:set>
                                    <p:anim calcmode="lin" valueType="num">
                                      <p:cBhvr additive="base">
                                        <p:cTn dur="1"/>
                                        <p:tgtEl>
                                          <p:spTgt spid="31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14">
                                            <p:txEl>
                                              <p:pRg end="1" st="1"/>
                                            </p:txEl>
                                          </p:spTgt>
                                        </p:tgtEl>
                                        <p:attrNameLst>
                                          <p:attrName>style.visibility</p:attrName>
                                        </p:attrNameLst>
                                      </p:cBhvr>
                                      <p:to>
                                        <p:strVal val="visible"/>
                                      </p:to>
                                    </p:set>
                                    <p:anim calcmode="lin" valueType="num">
                                      <p:cBhvr additive="base">
                                        <p:cTn dur="1"/>
                                        <p:tgtEl>
                                          <p:spTgt spid="31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14">
                                            <p:txEl>
                                              <p:pRg end="2" st="2"/>
                                            </p:txEl>
                                          </p:spTgt>
                                        </p:tgtEl>
                                        <p:attrNameLst>
                                          <p:attrName>style.visibility</p:attrName>
                                        </p:attrNameLst>
                                      </p:cBhvr>
                                      <p:to>
                                        <p:strVal val="visible"/>
                                      </p:to>
                                    </p:set>
                                    <p:anim calcmode="lin" valueType="num">
                                      <p:cBhvr additive="base">
                                        <p:cTn dur="1"/>
                                        <p:tgtEl>
                                          <p:spTgt spid="31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14">
                                            <p:txEl>
                                              <p:pRg end="3" st="3"/>
                                            </p:txEl>
                                          </p:spTgt>
                                        </p:tgtEl>
                                        <p:attrNameLst>
                                          <p:attrName>style.visibility</p:attrName>
                                        </p:attrNameLst>
                                      </p:cBhvr>
                                      <p:to>
                                        <p:strVal val="visible"/>
                                      </p:to>
                                    </p:set>
                                    <p:anim calcmode="lin" valueType="num">
                                      <p:cBhvr additive="base">
                                        <p:cTn dur="1"/>
                                        <p:tgtEl>
                                          <p:spTgt spid="314">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15">
                                            <p:txEl>
                                              <p:pRg end="0" st="0"/>
                                            </p:txEl>
                                          </p:spTgt>
                                        </p:tgtEl>
                                        <p:attrNameLst>
                                          <p:attrName>style.visibility</p:attrName>
                                        </p:attrNameLst>
                                      </p:cBhvr>
                                      <p:to>
                                        <p:strVal val="visible"/>
                                      </p:to>
                                    </p:set>
                                    <p:anim calcmode="lin" valueType="num">
                                      <p:cBhvr additive="base">
                                        <p:cTn dur="1"/>
                                        <p:tgtEl>
                                          <p:spTgt spid="31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15">
                                            <p:txEl>
                                              <p:pRg end="1" st="1"/>
                                            </p:txEl>
                                          </p:spTgt>
                                        </p:tgtEl>
                                        <p:attrNameLst>
                                          <p:attrName>style.visibility</p:attrName>
                                        </p:attrNameLst>
                                      </p:cBhvr>
                                      <p:to>
                                        <p:strVal val="visible"/>
                                      </p:to>
                                    </p:set>
                                    <p:anim calcmode="lin" valueType="num">
                                      <p:cBhvr additive="base">
                                        <p:cTn dur="1"/>
                                        <p:tgtEl>
                                          <p:spTgt spid="31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15">
                                            <p:txEl>
                                              <p:pRg end="2" st="2"/>
                                            </p:txEl>
                                          </p:spTgt>
                                        </p:tgtEl>
                                        <p:attrNameLst>
                                          <p:attrName>style.visibility</p:attrName>
                                        </p:attrNameLst>
                                      </p:cBhvr>
                                      <p:to>
                                        <p:strVal val="visible"/>
                                      </p:to>
                                    </p:set>
                                    <p:anim calcmode="lin" valueType="num">
                                      <p:cBhvr additive="base">
                                        <p:cTn dur="1"/>
                                        <p:tgtEl>
                                          <p:spTgt spid="315">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15">
                                            <p:txEl>
                                              <p:pRg end="3" st="3"/>
                                            </p:txEl>
                                          </p:spTgt>
                                        </p:tgtEl>
                                        <p:attrNameLst>
                                          <p:attrName>style.visibility</p:attrName>
                                        </p:attrNameLst>
                                      </p:cBhvr>
                                      <p:to>
                                        <p:strVal val="visible"/>
                                      </p:to>
                                    </p:set>
                                    <p:anim calcmode="lin" valueType="num">
                                      <p:cBhvr additive="base">
                                        <p:cTn dur="1"/>
                                        <p:tgtEl>
                                          <p:spTgt spid="315">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grpSp>
        <p:nvGrpSpPr>
          <p:cNvPr id="324" name="Google Shape;324;g8eb6431598_0_1"/>
          <p:cNvGrpSpPr/>
          <p:nvPr/>
        </p:nvGrpSpPr>
        <p:grpSpPr>
          <a:xfrm>
            <a:off x="838200" y="366698"/>
            <a:ext cx="9937800" cy="671700"/>
            <a:chOff x="0" y="1573"/>
            <a:chExt cx="9937800" cy="671700"/>
          </a:xfrm>
        </p:grpSpPr>
        <p:sp>
          <p:nvSpPr>
            <p:cNvPr id="325" name="Google Shape;325;g8eb6431598_0_1"/>
            <p:cNvSpPr/>
            <p:nvPr/>
          </p:nvSpPr>
          <p:spPr>
            <a:xfrm>
              <a:off x="0" y="1573"/>
              <a:ext cx="9937800" cy="671700"/>
            </a:xfrm>
            <a:prstGeom prst="roundRect">
              <a:avLst>
                <a:gd fmla="val 16667" name="adj"/>
              </a:avLst>
            </a:prstGeom>
            <a:solidFill>
              <a:srgbClr val="B4A7D6"/>
            </a:solidFill>
            <a:ln cap="flat" cmpd="sng" w="12700">
              <a:solidFill>
                <a:srgbClr val="B4A7D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8eb6431598_0_1"/>
            <p:cNvSpPr txBox="1"/>
            <p:nvPr/>
          </p:nvSpPr>
          <p:spPr>
            <a:xfrm>
              <a:off x="32784" y="34357"/>
              <a:ext cx="9872400" cy="606000"/>
            </a:xfrm>
            <a:prstGeom prst="rect">
              <a:avLst/>
            </a:prstGeom>
            <a:solidFill>
              <a:srgbClr val="B4A7D6"/>
            </a:solidFill>
            <a:ln cap="flat" cmpd="sng" w="9525">
              <a:solidFill>
                <a:srgbClr val="B4A7D6"/>
              </a:solidFill>
              <a:prstDash val="solid"/>
              <a:round/>
              <a:headEnd len="sm" w="sm" type="none"/>
              <a:tailEnd len="sm" w="sm" type="none"/>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Calibri"/>
                <a:buNone/>
              </a:pPr>
              <a:r>
                <a:rPr lang="en-US" sz="2800">
                  <a:solidFill>
                    <a:schemeClr val="lt1"/>
                  </a:solidFill>
                  <a:latin typeface="Calibri"/>
                  <a:ea typeface="Calibri"/>
                  <a:cs typeface="Calibri"/>
                  <a:sym typeface="Calibri"/>
                </a:rPr>
                <a:t>Conclusions</a:t>
              </a:r>
              <a:endParaRPr sz="2800">
                <a:solidFill>
                  <a:schemeClr val="lt1"/>
                </a:solidFill>
                <a:latin typeface="Calibri"/>
                <a:ea typeface="Calibri"/>
                <a:cs typeface="Calibri"/>
                <a:sym typeface="Calibri"/>
              </a:endParaRPr>
            </a:p>
          </p:txBody>
        </p:sp>
      </p:grpSp>
      <p:sp>
        <p:nvSpPr>
          <p:cNvPr id="327" name="Google Shape;327;g8eb6431598_0_1"/>
          <p:cNvSpPr txBox="1"/>
          <p:nvPr/>
        </p:nvSpPr>
        <p:spPr>
          <a:xfrm>
            <a:off x="931800" y="1500300"/>
            <a:ext cx="3109800" cy="1143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lang="en-US" sz="1800">
                <a:solidFill>
                  <a:schemeClr val="dk1"/>
                </a:solidFill>
                <a:latin typeface="Calibri"/>
                <a:ea typeface="Calibri"/>
                <a:cs typeface="Calibri"/>
                <a:sym typeface="Calibri"/>
              </a:rPr>
              <a:t>Challenges faced:</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Docker</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Object Detection</a:t>
            </a:r>
            <a:endParaRPr sz="18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328" name="Google Shape;328;g8eb6431598_0_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29" name="Google Shape;329;g8eb6431598_0_1"/>
          <p:cNvPicPr preferRelativeResize="0"/>
          <p:nvPr/>
        </p:nvPicPr>
        <p:blipFill>
          <a:blip r:embed="rId4">
            <a:alphaModFix/>
          </a:blip>
          <a:stretch>
            <a:fillRect/>
          </a:stretch>
        </p:blipFill>
        <p:spPr>
          <a:xfrm>
            <a:off x="4436825" y="1385488"/>
            <a:ext cx="6916975" cy="3661925"/>
          </a:xfrm>
          <a:prstGeom prst="rect">
            <a:avLst/>
          </a:prstGeom>
          <a:noFill/>
          <a:ln>
            <a:noFill/>
          </a:ln>
        </p:spPr>
      </p:pic>
      <p:sp>
        <p:nvSpPr>
          <p:cNvPr id="330" name="Google Shape;330;g8eb6431598_0_1"/>
          <p:cNvSpPr txBox="1"/>
          <p:nvPr/>
        </p:nvSpPr>
        <p:spPr>
          <a:xfrm>
            <a:off x="931800" y="2863200"/>
            <a:ext cx="3477000" cy="1131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Topics of Interest:</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Neural Style Transfer</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Flask and HTML</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Object Detection</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xEl>
                                              <p:pRg end="0" st="0"/>
                                            </p:txEl>
                                          </p:spTgt>
                                        </p:tgtEl>
                                        <p:attrNameLst>
                                          <p:attrName>style.visibility</p:attrName>
                                        </p:attrNameLst>
                                      </p:cBhvr>
                                      <p:to>
                                        <p:strVal val="visible"/>
                                      </p:to>
                                    </p:set>
                                    <p:animEffect filter="fade" transition="in">
                                      <p:cBhvr>
                                        <p:cTn dur="1"/>
                                        <p:tgtEl>
                                          <p:spTgt spid="3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xEl>
                                              <p:pRg end="1" st="1"/>
                                            </p:txEl>
                                          </p:spTgt>
                                        </p:tgtEl>
                                        <p:attrNameLst>
                                          <p:attrName>style.visibility</p:attrName>
                                        </p:attrNameLst>
                                      </p:cBhvr>
                                      <p:to>
                                        <p:strVal val="visible"/>
                                      </p:to>
                                    </p:set>
                                    <p:animEffect filter="fade" transition="in">
                                      <p:cBhvr>
                                        <p:cTn dur="1"/>
                                        <p:tgtEl>
                                          <p:spTgt spid="3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xEl>
                                              <p:pRg end="2" st="2"/>
                                            </p:txEl>
                                          </p:spTgt>
                                        </p:tgtEl>
                                        <p:attrNameLst>
                                          <p:attrName>style.visibility</p:attrName>
                                        </p:attrNameLst>
                                      </p:cBhvr>
                                      <p:to>
                                        <p:strVal val="visible"/>
                                      </p:to>
                                    </p:set>
                                    <p:animEffect filter="fade" transition="in">
                                      <p:cBhvr>
                                        <p:cTn dur="1"/>
                                        <p:tgtEl>
                                          <p:spTgt spid="3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xEl>
                                              <p:pRg end="3" st="3"/>
                                            </p:txEl>
                                          </p:spTgt>
                                        </p:tgtEl>
                                        <p:attrNameLst>
                                          <p:attrName>style.visibility</p:attrName>
                                        </p:attrNameLst>
                                      </p:cBhvr>
                                      <p:to>
                                        <p:strVal val="visible"/>
                                      </p:to>
                                    </p:set>
                                    <p:animEffect filter="fade" transition="in">
                                      <p:cBhvr>
                                        <p:cTn dur="1"/>
                                        <p:tgtEl>
                                          <p:spTgt spid="3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xEl>
                                              <p:pRg end="4" st="4"/>
                                            </p:txEl>
                                          </p:spTgt>
                                        </p:tgtEl>
                                        <p:attrNameLst>
                                          <p:attrName>style.visibility</p:attrName>
                                        </p:attrNameLst>
                                      </p:cBhvr>
                                      <p:to>
                                        <p:strVal val="visible"/>
                                      </p:to>
                                    </p:set>
                                    <p:animEffect filter="fade" transition="in">
                                      <p:cBhvr>
                                        <p:cTn dur="1"/>
                                        <p:tgtEl>
                                          <p:spTgt spid="32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xEl>
                                              <p:pRg end="5" st="5"/>
                                            </p:txEl>
                                          </p:spTgt>
                                        </p:tgtEl>
                                        <p:attrNameLst>
                                          <p:attrName>style.visibility</p:attrName>
                                        </p:attrNameLst>
                                      </p:cBhvr>
                                      <p:to>
                                        <p:strVal val="visible"/>
                                      </p:to>
                                    </p:set>
                                    <p:animEffect filter="fade" transition="in">
                                      <p:cBhvr>
                                        <p:cTn dur="1"/>
                                        <p:tgtEl>
                                          <p:spTgt spid="32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xEl>
                                              <p:pRg end="6" st="6"/>
                                            </p:txEl>
                                          </p:spTgt>
                                        </p:tgtEl>
                                        <p:attrNameLst>
                                          <p:attrName>style.visibility</p:attrName>
                                        </p:attrNameLst>
                                      </p:cBhvr>
                                      <p:to>
                                        <p:strVal val="visible"/>
                                      </p:to>
                                    </p:set>
                                    <p:animEffect filter="fade" transition="in">
                                      <p:cBhvr>
                                        <p:cTn dur="1"/>
                                        <p:tgtEl>
                                          <p:spTgt spid="32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xEl>
                                              <p:pRg end="7" st="7"/>
                                            </p:txEl>
                                          </p:spTgt>
                                        </p:tgtEl>
                                        <p:attrNameLst>
                                          <p:attrName>style.visibility</p:attrName>
                                        </p:attrNameLst>
                                      </p:cBhvr>
                                      <p:to>
                                        <p:strVal val="visible"/>
                                      </p:to>
                                    </p:set>
                                    <p:animEffect filter="fade" transition="in">
                                      <p:cBhvr>
                                        <p:cTn dur="1"/>
                                        <p:tgtEl>
                                          <p:spTgt spid="32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8eb6431598_0_416"/>
          <p:cNvSpPr txBox="1"/>
          <p:nvPr>
            <p:ph idx="1" type="body"/>
          </p:nvPr>
        </p:nvSpPr>
        <p:spPr>
          <a:xfrm>
            <a:off x="602900" y="405130"/>
            <a:ext cx="10515600" cy="591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000000"/>
                </a:solidFill>
                <a:latin typeface="Calibri"/>
                <a:ea typeface="Calibri"/>
                <a:cs typeface="Calibri"/>
                <a:sym typeface="Calibri"/>
              </a:rPr>
              <a:t>References:</a:t>
            </a:r>
            <a:endParaRPr>
              <a:solidFill>
                <a:srgbClr val="000000"/>
              </a:solidFill>
              <a:latin typeface="Calibri"/>
              <a:ea typeface="Calibri"/>
              <a:cs typeface="Calibri"/>
              <a:sym typeface="Calibri"/>
            </a:endParaRPr>
          </a:p>
          <a:p>
            <a:pPr indent="-342900" lvl="0" marL="457200" rtl="0" algn="l">
              <a:spcBef>
                <a:spcPts val="2100"/>
              </a:spcBef>
              <a:spcAft>
                <a:spcPts val="0"/>
              </a:spcAft>
              <a:buClr>
                <a:srgbClr val="000000"/>
              </a:buClr>
              <a:buSzPts val="1800"/>
              <a:buFont typeface="Calibri"/>
              <a:buAutoNum type="arabicPeriod"/>
            </a:pPr>
            <a:r>
              <a:rPr lang="en-US" u="sng">
                <a:solidFill>
                  <a:schemeClr val="hlink"/>
                </a:solidFill>
                <a:latin typeface="Calibri"/>
                <a:ea typeface="Calibri"/>
                <a:cs typeface="Calibri"/>
                <a:sym typeface="Calibri"/>
                <a:hlinkClick r:id="rId3"/>
              </a:rPr>
              <a:t>https://d2l.ai</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US" u="sng">
                <a:solidFill>
                  <a:schemeClr val="hlink"/>
                </a:solidFill>
                <a:latin typeface="Calibri"/>
                <a:ea typeface="Calibri"/>
                <a:cs typeface="Calibri"/>
                <a:sym typeface="Calibri"/>
                <a:hlinkClick r:id="rId4"/>
              </a:rPr>
              <a:t>https://anhreynolds.com/blogs/cnn.html</a:t>
            </a:r>
            <a:r>
              <a:rPr lang="en-US">
                <a:solidFill>
                  <a:srgbClr val="000000"/>
                </a:solidFill>
                <a:latin typeface="Calibri"/>
                <a:ea typeface="Calibri"/>
                <a:cs typeface="Calibri"/>
                <a:sym typeface="Calibri"/>
              </a:rPr>
              <a:t> </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US" u="sng">
                <a:solidFill>
                  <a:schemeClr val="hlink"/>
                </a:solidFill>
                <a:latin typeface="Calibri"/>
                <a:ea typeface="Calibri"/>
                <a:cs typeface="Calibri"/>
                <a:sym typeface="Calibri"/>
                <a:hlinkClick r:id="rId5"/>
              </a:rPr>
              <a:t>https://medium.com/@rishi30.mehta/object-detection-with-yolo-giving-eyes-to-ai-7a3076c6977e</a:t>
            </a:r>
            <a:r>
              <a:rPr lang="en-US">
                <a:solidFill>
                  <a:srgbClr val="000000"/>
                </a:solidFill>
                <a:latin typeface="Calibri"/>
                <a:ea typeface="Calibri"/>
                <a:cs typeface="Calibri"/>
                <a:sym typeface="Calibri"/>
              </a:rPr>
              <a:t> </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US" u="sng">
                <a:solidFill>
                  <a:schemeClr val="hlink"/>
                </a:solidFill>
                <a:latin typeface="Calibri"/>
                <a:ea typeface="Calibri"/>
                <a:cs typeface="Calibri"/>
                <a:sym typeface="Calibri"/>
                <a:hlinkClick r:id="rId6"/>
              </a:rPr>
              <a:t>https://theaisummer.com/Semantic_Segmentation/</a:t>
            </a:r>
            <a:r>
              <a:rPr lang="en-US">
                <a:solidFill>
                  <a:srgbClr val="000000"/>
                </a:solidFill>
                <a:latin typeface="Calibri"/>
                <a:ea typeface="Calibri"/>
                <a:cs typeface="Calibri"/>
                <a:sym typeface="Calibri"/>
              </a:rPr>
              <a:t> </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US" u="sng">
                <a:solidFill>
                  <a:schemeClr val="hlink"/>
                </a:solidFill>
                <a:latin typeface="Calibri"/>
                <a:ea typeface="Calibri"/>
                <a:cs typeface="Calibri"/>
                <a:sym typeface="Calibri"/>
                <a:hlinkClick r:id="rId7"/>
              </a:rPr>
              <a:t>https://towardsdatascience.com/introduction-to-convolutional-neural-networks-cnn-with-tensorflow-57e2f4837e18</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US" u="sng">
                <a:solidFill>
                  <a:schemeClr val="hlink"/>
                </a:solidFill>
                <a:latin typeface="Calibri"/>
                <a:ea typeface="Calibri"/>
                <a:cs typeface="Calibri"/>
                <a:sym typeface="Calibri"/>
                <a:hlinkClick r:id="rId8"/>
              </a:rPr>
              <a:t>https://www.kaggle.com/c/plant-seedlings-classification</a:t>
            </a:r>
            <a:r>
              <a:rPr lang="en-US">
                <a:solidFill>
                  <a:srgbClr val="000000"/>
                </a:solidFill>
                <a:latin typeface="Calibri"/>
                <a:ea typeface="Calibri"/>
                <a:cs typeface="Calibri"/>
                <a:sym typeface="Calibri"/>
              </a:rPr>
              <a:t> </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US" u="sng">
                <a:solidFill>
                  <a:schemeClr val="hlink"/>
                </a:solidFill>
                <a:latin typeface="Calibri"/>
                <a:ea typeface="Calibri"/>
                <a:cs typeface="Calibri"/>
                <a:sym typeface="Calibri"/>
                <a:hlinkClick r:id="rId9"/>
              </a:rPr>
              <a:t>https://github.com/amdegroot/ssd.pytorch</a:t>
            </a:r>
            <a:r>
              <a:rPr lang="en-US">
                <a:solidFill>
                  <a:srgbClr val="000000"/>
                </a:solidFill>
                <a:latin typeface="Calibri"/>
                <a:ea typeface="Calibri"/>
                <a:cs typeface="Calibri"/>
                <a:sym typeface="Calibri"/>
              </a:rPr>
              <a:t> </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US" u="sng">
                <a:solidFill>
                  <a:schemeClr val="hlink"/>
                </a:solidFill>
                <a:latin typeface="Calibri"/>
                <a:ea typeface="Calibri"/>
                <a:cs typeface="Calibri"/>
                <a:sym typeface="Calibri"/>
                <a:hlinkClick r:id="rId10"/>
              </a:rPr>
              <a:t>https://www.kaggle.com/pestipeti/pytorch-starter-fasterrcnn-train</a:t>
            </a:r>
            <a:r>
              <a:rPr lang="en-US">
                <a:solidFill>
                  <a:srgbClr val="000000"/>
                </a:solidFill>
                <a:latin typeface="Calibri"/>
                <a:ea typeface="Calibri"/>
                <a:cs typeface="Calibri"/>
                <a:sym typeface="Calibri"/>
              </a:rPr>
              <a:t> </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US" u="sng">
                <a:solidFill>
                  <a:schemeClr val="hlink"/>
                </a:solidFill>
                <a:latin typeface="Calibri"/>
                <a:ea typeface="Calibri"/>
                <a:cs typeface="Calibri"/>
                <a:sym typeface="Calibri"/>
                <a:hlinkClick r:id="rId11"/>
              </a:rPr>
              <a:t>https://arxiv.org/abs/1512.02325</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US" u="sng">
                <a:solidFill>
                  <a:schemeClr val="hlink"/>
                </a:solidFill>
                <a:latin typeface="Calibri"/>
                <a:ea typeface="Calibri"/>
                <a:cs typeface="Calibri"/>
                <a:sym typeface="Calibri"/>
                <a:hlinkClick r:id="rId12"/>
              </a:rPr>
              <a:t>https://arxiv.org/abs/1506.01497</a:t>
            </a:r>
            <a:r>
              <a:rPr lang="en-US">
                <a:solidFill>
                  <a:srgbClr val="000000"/>
                </a:solidFill>
                <a:latin typeface="Calibri"/>
                <a:ea typeface="Calibri"/>
                <a:cs typeface="Calibri"/>
                <a:sym typeface="Calibri"/>
              </a:rPr>
              <a:t> </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US" u="sng">
                <a:solidFill>
                  <a:schemeClr val="hlink"/>
                </a:solidFill>
                <a:latin typeface="Calibri"/>
                <a:ea typeface="Calibri"/>
                <a:cs typeface="Calibri"/>
                <a:sym typeface="Calibri"/>
                <a:hlinkClick r:id="rId13"/>
              </a:rPr>
              <a:t>https://towardsdatascience.com/ssd-single-shot-detector-for-object-detection-using-multibox-1818603644ca</a:t>
            </a:r>
            <a:r>
              <a:rPr lang="en-US">
                <a:solidFill>
                  <a:srgbClr val="000000"/>
                </a:solidFill>
                <a:latin typeface="Calibri"/>
                <a:ea typeface="Calibri"/>
                <a:cs typeface="Calibri"/>
                <a:sym typeface="Calibri"/>
              </a:rPr>
              <a:t> </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US" u="sng">
                <a:solidFill>
                  <a:schemeClr val="hlink"/>
                </a:solidFill>
                <a:latin typeface="Calibri"/>
                <a:ea typeface="Calibri"/>
                <a:cs typeface="Calibri"/>
                <a:sym typeface="Calibri"/>
                <a:hlinkClick r:id="rId14"/>
              </a:rPr>
              <a:t>https://machinelearningmastery.com/snapshot-ensemble-deep-learning-neural-network/</a:t>
            </a:r>
            <a:r>
              <a:rPr lang="en-US">
                <a:solidFill>
                  <a:srgbClr val="000000"/>
                </a:solidFill>
                <a:latin typeface="Calibri"/>
                <a:ea typeface="Calibri"/>
                <a:cs typeface="Calibri"/>
                <a:sym typeface="Calibri"/>
              </a:rPr>
              <a:t> </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AutoNum type="arabicPeriod"/>
            </a:pPr>
            <a:r>
              <a:rPr lang="en-US" u="sng">
                <a:solidFill>
                  <a:schemeClr val="hlink"/>
                </a:solidFill>
                <a:latin typeface="Calibri"/>
                <a:ea typeface="Calibri"/>
                <a:cs typeface="Calibri"/>
                <a:sym typeface="Calibri"/>
                <a:hlinkClick r:id="rId15"/>
              </a:rPr>
              <a:t>https://medium.com/dsnet/the-1-cycle-policy-an-experiment-that-vanished-the-struggle-in-training-neural-nets-184417de23b9</a:t>
            </a:r>
            <a:r>
              <a:rPr lang="en-US">
                <a:solidFill>
                  <a:srgbClr val="000000"/>
                </a:solidFill>
                <a:latin typeface="Calibri"/>
                <a:ea typeface="Calibri"/>
                <a:cs typeface="Calibri"/>
                <a:sym typeface="Calibri"/>
              </a:rPr>
              <a:t> </a:t>
            </a:r>
            <a:endParaRPr>
              <a:solidFill>
                <a:srgbClr val="000000"/>
              </a:solidFill>
              <a:latin typeface="Calibri"/>
              <a:ea typeface="Calibri"/>
              <a:cs typeface="Calibri"/>
              <a:sym typeface="Calibri"/>
            </a:endParaRPr>
          </a:p>
          <a:p>
            <a:pPr indent="0" lvl="0" marL="0" rtl="0" algn="l">
              <a:spcBef>
                <a:spcPts val="2100"/>
              </a:spcBef>
              <a:spcAft>
                <a:spcPts val="0"/>
              </a:spcAft>
              <a:buNone/>
            </a:pPr>
            <a:r>
              <a:t/>
            </a:r>
            <a:endParaRPr>
              <a:solidFill>
                <a:srgbClr val="000000"/>
              </a:solidFill>
              <a:latin typeface="Calibri"/>
              <a:ea typeface="Calibri"/>
              <a:cs typeface="Calibri"/>
              <a:sym typeface="Calibri"/>
            </a:endParaRPr>
          </a:p>
          <a:p>
            <a:pPr indent="0" lvl="0" marL="0" rtl="0" algn="l">
              <a:spcBef>
                <a:spcPts val="2100"/>
              </a:spcBef>
              <a:spcAft>
                <a:spcPts val="2100"/>
              </a:spcAft>
              <a:buNone/>
            </a:pPr>
            <a:r>
              <a:t/>
            </a:r>
            <a:endParaRPr/>
          </a:p>
        </p:txBody>
      </p:sp>
      <p:sp>
        <p:nvSpPr>
          <p:cNvPr id="336" name="Google Shape;336;g8eb6431598_0_41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grpSp>
        <p:nvGrpSpPr>
          <p:cNvPr id="82" name="Google Shape;82;p2"/>
          <p:cNvGrpSpPr/>
          <p:nvPr/>
        </p:nvGrpSpPr>
        <p:grpSpPr>
          <a:xfrm>
            <a:off x="643467" y="330877"/>
            <a:ext cx="10468229" cy="743535"/>
            <a:chOff x="0" y="9142"/>
            <a:chExt cx="10468229" cy="743535"/>
          </a:xfrm>
        </p:grpSpPr>
        <p:sp>
          <p:nvSpPr>
            <p:cNvPr id="83" name="Google Shape;83;p2"/>
            <p:cNvSpPr/>
            <p:nvPr/>
          </p:nvSpPr>
          <p:spPr>
            <a:xfrm>
              <a:off x="0" y="9142"/>
              <a:ext cx="10468229" cy="743535"/>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txBox="1"/>
            <p:nvPr/>
          </p:nvSpPr>
          <p:spPr>
            <a:xfrm>
              <a:off x="36296" y="45438"/>
              <a:ext cx="10395637" cy="670943"/>
            </a:xfrm>
            <a:prstGeom prst="rect">
              <a:avLst/>
            </a:prstGeom>
            <a:noFill/>
            <a:ln>
              <a:noFill/>
            </a:ln>
          </p:spPr>
          <p:txBody>
            <a:bodyPr anchorCtr="0" anchor="ctr" bIns="118100" lIns="118100" spcFirstLastPara="1" rIns="118100" wrap="square" tIns="118100">
              <a:noAutofit/>
            </a:bodyPr>
            <a:lstStyle/>
            <a:p>
              <a:pPr indent="0" lvl="0" marL="0" marR="0" rtl="0" algn="l">
                <a:lnSpc>
                  <a:spcPct val="90000"/>
                </a:lnSpc>
                <a:spcBef>
                  <a:spcPts val="0"/>
                </a:spcBef>
                <a:spcAft>
                  <a:spcPts val="0"/>
                </a:spcAft>
                <a:buClr>
                  <a:schemeClr val="lt1"/>
                </a:buClr>
                <a:buSzPts val="3100"/>
                <a:buFont typeface="Calibri"/>
                <a:buNone/>
              </a:pPr>
              <a:r>
                <a:rPr b="0" i="0" lang="en-US" sz="3100" u="none" cap="none" strike="noStrike">
                  <a:solidFill>
                    <a:schemeClr val="lt1"/>
                  </a:solidFill>
                  <a:latin typeface="Calibri"/>
                  <a:ea typeface="Calibri"/>
                  <a:cs typeface="Calibri"/>
                  <a:sym typeface="Calibri"/>
                </a:rPr>
                <a:t>Week 1-3: Dive into Deep Learning</a:t>
              </a:r>
              <a:endParaRPr b="0" i="0" sz="3100" u="none" cap="none" strike="noStrike">
                <a:solidFill>
                  <a:schemeClr val="lt1"/>
                </a:solidFill>
                <a:latin typeface="Calibri"/>
                <a:ea typeface="Calibri"/>
                <a:cs typeface="Calibri"/>
                <a:sym typeface="Calibri"/>
              </a:endParaRPr>
            </a:p>
          </p:txBody>
        </p:sp>
      </p:grpSp>
      <p:sp>
        <p:nvSpPr>
          <p:cNvPr id="85" name="Google Shape;85;p2"/>
          <p:cNvSpPr txBox="1"/>
          <p:nvPr/>
        </p:nvSpPr>
        <p:spPr>
          <a:xfrm>
            <a:off x="643478" y="1169050"/>
            <a:ext cx="1182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u="none" cap="none" strike="noStrike">
                <a:solidFill>
                  <a:schemeClr val="dk1"/>
                </a:solidFill>
                <a:latin typeface="Calibri"/>
                <a:ea typeface="Calibri"/>
                <a:cs typeface="Calibri"/>
                <a:sym typeface="Calibri"/>
              </a:rPr>
              <a:t>Topics:</a:t>
            </a:r>
            <a:endParaRPr sz="2000">
              <a:latin typeface="Calibri"/>
              <a:ea typeface="Calibri"/>
              <a:cs typeface="Calibri"/>
              <a:sym typeface="Calibri"/>
            </a:endParaRPr>
          </a:p>
        </p:txBody>
      </p:sp>
      <p:sp>
        <p:nvSpPr>
          <p:cNvPr id="86" name="Google Shape;86;p2"/>
          <p:cNvSpPr txBox="1"/>
          <p:nvPr/>
        </p:nvSpPr>
        <p:spPr>
          <a:xfrm>
            <a:off x="821803" y="1585732"/>
            <a:ext cx="7014258" cy="1477328"/>
          </a:xfrm>
          <a:prstGeom prst="rect">
            <a:avLst/>
          </a:prstGeom>
          <a:noFill/>
          <a:ln>
            <a:noFill/>
          </a:ln>
        </p:spPr>
        <p:txBody>
          <a:bodyPr anchorCtr="0" anchor="t" bIns="45700" lIns="91425" spcFirstLastPara="1" rIns="91425" wrap="square" tIns="45700">
            <a:spAutoFit/>
          </a:bodyPr>
          <a:lstStyle/>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Preliminaries:</a:t>
            </a:r>
            <a:endParaRPr sz="1800">
              <a:latin typeface="Calibri"/>
              <a:ea typeface="Calibri"/>
              <a:cs typeface="Calibri"/>
              <a:sym typeface="Calibri"/>
            </a:endParaRPr>
          </a:p>
          <a:p>
            <a:pPr indent="-342900" lvl="1" marL="800100" marR="0" rtl="0" algn="l">
              <a:spcBef>
                <a:spcPts val="0"/>
              </a:spcBef>
              <a:spcAft>
                <a:spcPts val="0"/>
              </a:spcAft>
              <a:buClr>
                <a:schemeClr val="dk1"/>
              </a:buClr>
              <a:buSzPts val="1800"/>
              <a:buFont typeface="Calibri"/>
              <a:buChar char="○"/>
            </a:pPr>
            <a:r>
              <a:rPr i="0" lang="en-US" sz="1800" u="none" cap="none" strike="noStrike">
                <a:solidFill>
                  <a:schemeClr val="dk1"/>
                </a:solidFill>
                <a:latin typeface="Calibri"/>
                <a:ea typeface="Calibri"/>
                <a:cs typeface="Calibri"/>
                <a:sym typeface="Calibri"/>
              </a:rPr>
              <a:t>Data Manipulation</a:t>
            </a:r>
            <a:endParaRPr sz="1800">
              <a:latin typeface="Calibri"/>
              <a:ea typeface="Calibri"/>
              <a:cs typeface="Calibri"/>
              <a:sym typeface="Calibri"/>
            </a:endParaRPr>
          </a:p>
          <a:p>
            <a:pPr indent="-342900" lvl="1" marL="800100" marR="0" rtl="0" algn="l">
              <a:spcBef>
                <a:spcPts val="0"/>
              </a:spcBef>
              <a:spcAft>
                <a:spcPts val="0"/>
              </a:spcAft>
              <a:buClr>
                <a:schemeClr val="dk1"/>
              </a:buClr>
              <a:buSzPts val="1800"/>
              <a:buFont typeface="Calibri"/>
              <a:buChar char="○"/>
            </a:pPr>
            <a:r>
              <a:rPr i="0" lang="en-US" sz="1800" u="none" cap="none" strike="noStrike">
                <a:solidFill>
                  <a:schemeClr val="dk1"/>
                </a:solidFill>
                <a:latin typeface="Calibri"/>
                <a:ea typeface="Calibri"/>
                <a:cs typeface="Calibri"/>
                <a:sym typeface="Calibri"/>
              </a:rPr>
              <a:t>Data Preprocessing</a:t>
            </a:r>
            <a:endParaRPr sz="1800">
              <a:latin typeface="Calibri"/>
              <a:ea typeface="Calibri"/>
              <a:cs typeface="Calibri"/>
              <a:sym typeface="Calibri"/>
            </a:endParaRPr>
          </a:p>
          <a:p>
            <a:pPr indent="-342900" lvl="1" marL="800100" marR="0" rtl="0" algn="l">
              <a:spcBef>
                <a:spcPts val="0"/>
              </a:spcBef>
              <a:spcAft>
                <a:spcPts val="0"/>
              </a:spcAft>
              <a:buClr>
                <a:schemeClr val="dk1"/>
              </a:buClr>
              <a:buSzPts val="1800"/>
              <a:buFont typeface="Calibri"/>
              <a:buChar char="○"/>
            </a:pPr>
            <a:r>
              <a:rPr i="0" lang="en-US" sz="1800" u="none" cap="none" strike="noStrike">
                <a:solidFill>
                  <a:schemeClr val="dk1"/>
                </a:solidFill>
                <a:latin typeface="Calibri"/>
                <a:ea typeface="Calibri"/>
                <a:cs typeface="Calibri"/>
                <a:sym typeface="Calibri"/>
              </a:rPr>
              <a:t>Linear Algebra and Calculus</a:t>
            </a:r>
            <a:endParaRPr sz="1800">
              <a:latin typeface="Calibri"/>
              <a:ea typeface="Calibri"/>
              <a:cs typeface="Calibri"/>
              <a:sym typeface="Calibri"/>
            </a:endParaRPr>
          </a:p>
          <a:p>
            <a:pPr indent="-342900" lvl="1" marL="800100" marR="0" rtl="0" algn="l">
              <a:spcBef>
                <a:spcPts val="0"/>
              </a:spcBef>
              <a:spcAft>
                <a:spcPts val="0"/>
              </a:spcAft>
              <a:buClr>
                <a:schemeClr val="dk1"/>
              </a:buClr>
              <a:buSzPts val="1800"/>
              <a:buFont typeface="Calibri"/>
              <a:buChar char="○"/>
            </a:pPr>
            <a:r>
              <a:rPr i="0" lang="en-US" sz="1800" u="none" cap="none" strike="noStrike">
                <a:solidFill>
                  <a:schemeClr val="dk1"/>
                </a:solidFill>
                <a:latin typeface="Calibri"/>
                <a:ea typeface="Calibri"/>
                <a:cs typeface="Calibri"/>
                <a:sym typeface="Calibri"/>
              </a:rPr>
              <a:t>Probability</a:t>
            </a:r>
            <a:endParaRPr sz="1800">
              <a:latin typeface="Calibri"/>
              <a:ea typeface="Calibri"/>
              <a:cs typeface="Calibri"/>
              <a:sym typeface="Calibri"/>
            </a:endParaRPr>
          </a:p>
        </p:txBody>
      </p:sp>
      <p:sp>
        <p:nvSpPr>
          <p:cNvPr id="87" name="Google Shape;87;p2"/>
          <p:cNvSpPr txBox="1"/>
          <p:nvPr/>
        </p:nvSpPr>
        <p:spPr>
          <a:xfrm>
            <a:off x="844949" y="3340050"/>
            <a:ext cx="4876800" cy="923400"/>
          </a:xfrm>
          <a:prstGeom prst="rect">
            <a:avLst/>
          </a:prstGeom>
          <a:noFill/>
          <a:ln>
            <a:noFill/>
          </a:ln>
        </p:spPr>
        <p:txBody>
          <a:bodyPr anchorCtr="0" anchor="t" bIns="45700" lIns="91425" spcFirstLastPara="1" rIns="91425" wrap="square" tIns="45700">
            <a:spAutoFit/>
          </a:bodyPr>
          <a:lstStyle/>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Linear Neural Networks</a:t>
            </a:r>
            <a:endParaRPr sz="1800">
              <a:latin typeface="Calibri"/>
              <a:ea typeface="Calibri"/>
              <a:cs typeface="Calibri"/>
              <a:sym typeface="Calibri"/>
            </a:endParaRPr>
          </a:p>
          <a:p>
            <a:pPr indent="-342900" lvl="1" marL="800100" marR="0" rtl="0" algn="l">
              <a:spcBef>
                <a:spcPts val="0"/>
              </a:spcBef>
              <a:spcAft>
                <a:spcPts val="0"/>
              </a:spcAft>
              <a:buClr>
                <a:schemeClr val="dk1"/>
              </a:buClr>
              <a:buSzPts val="1800"/>
              <a:buFont typeface="Calibri"/>
              <a:buChar char="○"/>
            </a:pPr>
            <a:r>
              <a:rPr i="0" lang="en-US" sz="1800" u="none" cap="none" strike="noStrike">
                <a:solidFill>
                  <a:schemeClr val="dk1"/>
                </a:solidFill>
                <a:latin typeface="Calibri"/>
                <a:ea typeface="Calibri"/>
                <a:cs typeface="Calibri"/>
                <a:sym typeface="Calibri"/>
              </a:rPr>
              <a:t>Linear Regression</a:t>
            </a:r>
            <a:endParaRPr sz="1800">
              <a:latin typeface="Calibri"/>
              <a:ea typeface="Calibri"/>
              <a:cs typeface="Calibri"/>
              <a:sym typeface="Calibri"/>
            </a:endParaRPr>
          </a:p>
          <a:p>
            <a:pPr indent="-342900" lvl="1" marL="800100" marR="0" rtl="0" algn="l">
              <a:spcBef>
                <a:spcPts val="0"/>
              </a:spcBef>
              <a:spcAft>
                <a:spcPts val="0"/>
              </a:spcAft>
              <a:buClr>
                <a:schemeClr val="dk1"/>
              </a:buClr>
              <a:buSzPts val="1800"/>
              <a:buFont typeface="Calibri"/>
              <a:buChar char="○"/>
            </a:pPr>
            <a:r>
              <a:rPr i="0" lang="en-US" sz="1800" u="none" cap="none" strike="noStrike">
                <a:solidFill>
                  <a:schemeClr val="dk1"/>
                </a:solidFill>
                <a:latin typeface="Calibri"/>
                <a:ea typeface="Calibri"/>
                <a:cs typeface="Calibri"/>
                <a:sym typeface="Calibri"/>
              </a:rPr>
              <a:t>Softmax Regression</a:t>
            </a:r>
            <a:endParaRPr sz="1800">
              <a:latin typeface="Calibri"/>
              <a:ea typeface="Calibri"/>
              <a:cs typeface="Calibri"/>
              <a:sym typeface="Calibri"/>
            </a:endParaRPr>
          </a:p>
        </p:txBody>
      </p:sp>
      <p:sp>
        <p:nvSpPr>
          <p:cNvPr id="88" name="Google Shape;88;p2"/>
          <p:cNvSpPr txBox="1"/>
          <p:nvPr/>
        </p:nvSpPr>
        <p:spPr>
          <a:xfrm>
            <a:off x="844950" y="4439175"/>
            <a:ext cx="5833200" cy="1754400"/>
          </a:xfrm>
          <a:prstGeom prst="rect">
            <a:avLst/>
          </a:prstGeom>
          <a:solidFill>
            <a:srgbClr val="FFFFFF"/>
          </a:solidFill>
          <a:ln>
            <a:noFill/>
          </a:ln>
        </p:spPr>
        <p:txBody>
          <a:bodyPr anchorCtr="0" anchor="t" bIns="45700" lIns="91425" spcFirstLastPara="1" rIns="91425" wrap="square" tIns="45700">
            <a:spAutoFit/>
          </a:bodyPr>
          <a:lstStyle/>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Multilayer Perceptrons</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Char char="○"/>
            </a:pPr>
            <a:r>
              <a:rPr i="0" lang="en-US" sz="1800" u="none" cap="none" strike="noStrike">
                <a:solidFill>
                  <a:schemeClr val="dk1"/>
                </a:solidFill>
                <a:latin typeface="Calibri"/>
                <a:ea typeface="Calibri"/>
                <a:cs typeface="Calibri"/>
                <a:sym typeface="Calibri"/>
              </a:rPr>
              <a:t>Layers</a:t>
            </a:r>
            <a:endParaRPr sz="1800">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Char char="○"/>
            </a:pPr>
            <a:r>
              <a:rPr i="0" lang="en-US" sz="1800" u="none" cap="none" strike="noStrike">
                <a:solidFill>
                  <a:schemeClr val="dk1"/>
                </a:solidFill>
                <a:latin typeface="Calibri"/>
                <a:ea typeface="Calibri"/>
                <a:cs typeface="Calibri"/>
                <a:sym typeface="Calibri"/>
              </a:rPr>
              <a:t>Activation functions </a:t>
            </a:r>
            <a:endParaRPr sz="1800">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Char char="○"/>
            </a:pPr>
            <a:r>
              <a:rPr i="0" lang="en-US" sz="1800" u="none" cap="none" strike="noStrike">
                <a:solidFill>
                  <a:schemeClr val="dk1"/>
                </a:solidFill>
                <a:latin typeface="Calibri"/>
                <a:ea typeface="Calibri"/>
                <a:cs typeface="Calibri"/>
                <a:sym typeface="Calibri"/>
              </a:rPr>
              <a:t>Model selection, underfitting and overfitting</a:t>
            </a:r>
            <a:endParaRPr sz="1800">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Char char="○"/>
            </a:pPr>
            <a:r>
              <a:rPr i="0" lang="en-US" sz="1800" u="none" cap="none" strike="noStrike">
                <a:solidFill>
                  <a:schemeClr val="dk1"/>
                </a:solidFill>
                <a:latin typeface="Calibri"/>
                <a:ea typeface="Calibri"/>
                <a:cs typeface="Calibri"/>
                <a:sym typeface="Calibri"/>
              </a:rPr>
              <a:t>Parameter Initialisation</a:t>
            </a:r>
            <a:endParaRPr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9" name="Google Shape;89;p2"/>
          <p:cNvPicPr preferRelativeResize="0"/>
          <p:nvPr/>
        </p:nvPicPr>
        <p:blipFill>
          <a:blip r:embed="rId3">
            <a:alphaModFix/>
          </a:blip>
          <a:stretch>
            <a:fillRect/>
          </a:stretch>
        </p:blipFill>
        <p:spPr>
          <a:xfrm>
            <a:off x="6678161" y="1169062"/>
            <a:ext cx="4051139" cy="4987142"/>
          </a:xfrm>
          <a:prstGeom prst="rect">
            <a:avLst/>
          </a:prstGeom>
          <a:noFill/>
          <a:ln>
            <a:noFill/>
          </a:ln>
        </p:spPr>
      </p:pic>
      <p:sp>
        <p:nvSpPr>
          <p:cNvPr id="90" name="Google Shape;90;p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1"/>
                                        <p:tgtEl>
                                          <p:spTgt spid="8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1"/>
                                        <p:tgtEl>
                                          <p:spTgt spid="8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1"/>
                                        <p:tgtEl>
                                          <p:spTgt spid="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1"/>
                                        <p:tgtEl>
                                          <p:spTgt spid="8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3"/>
          <p:cNvSpPr txBox="1"/>
          <p:nvPr>
            <p:ph idx="1" type="body"/>
          </p:nvPr>
        </p:nvSpPr>
        <p:spPr>
          <a:xfrm>
            <a:off x="643475" y="1347500"/>
            <a:ext cx="4378500" cy="2916600"/>
          </a:xfrm>
          <a:prstGeom prst="rect">
            <a:avLst/>
          </a:prstGeom>
        </p:spPr>
        <p:txBody>
          <a:bodyPr anchorCtr="0" anchor="t" bIns="45700" lIns="91425" spcFirstLastPara="1" rIns="91425" wrap="square" tIns="45700">
            <a:normAutofit/>
          </a:bodyPr>
          <a:lstStyle/>
          <a:p>
            <a:pPr indent="-342900" lvl="0" marL="457200" rtl="0" algn="l">
              <a:spcBef>
                <a:spcPts val="0"/>
              </a:spcBef>
              <a:spcAft>
                <a:spcPts val="0"/>
              </a:spcAft>
              <a:buClr>
                <a:srgbClr val="000000"/>
              </a:buClr>
              <a:buSzPts val="1800"/>
              <a:buFont typeface="Calibri"/>
              <a:buChar char="➢"/>
            </a:pPr>
            <a:r>
              <a:rPr lang="en-US">
                <a:solidFill>
                  <a:srgbClr val="000000"/>
                </a:solidFill>
                <a:latin typeface="Calibri"/>
                <a:ea typeface="Calibri"/>
                <a:cs typeface="Calibri"/>
                <a:sym typeface="Calibri"/>
              </a:rPr>
              <a:t>Deep Learning Computation</a:t>
            </a:r>
            <a:endParaRPr>
              <a:solidFill>
                <a:srgbClr val="000000"/>
              </a:solidFill>
              <a:latin typeface="Calibri"/>
              <a:ea typeface="Calibri"/>
              <a:cs typeface="Calibri"/>
              <a:sym typeface="Calibri"/>
            </a:endParaRPr>
          </a:p>
          <a:p>
            <a:pPr indent="-228600" lvl="1" marL="685800" rtl="0" algn="l">
              <a:spcBef>
                <a:spcPts val="0"/>
              </a:spcBef>
              <a:spcAft>
                <a:spcPts val="0"/>
              </a:spcAft>
              <a:buClr>
                <a:srgbClr val="000000"/>
              </a:buClr>
              <a:buSzPts val="1800"/>
              <a:buFont typeface="Calibri"/>
              <a:buChar char="○"/>
            </a:pPr>
            <a:r>
              <a:rPr lang="en-US">
                <a:solidFill>
                  <a:srgbClr val="000000"/>
                </a:solidFill>
                <a:latin typeface="Calibri"/>
                <a:ea typeface="Calibri"/>
                <a:cs typeface="Calibri"/>
                <a:sym typeface="Calibri"/>
              </a:rPr>
              <a:t>Layers and Blocks</a:t>
            </a:r>
            <a:endParaRPr>
              <a:solidFill>
                <a:srgbClr val="000000"/>
              </a:solidFill>
              <a:latin typeface="Calibri"/>
              <a:ea typeface="Calibri"/>
              <a:cs typeface="Calibri"/>
              <a:sym typeface="Calibri"/>
            </a:endParaRPr>
          </a:p>
          <a:p>
            <a:pPr indent="0" lvl="0" marL="914400" rtl="0" algn="l">
              <a:spcBef>
                <a:spcPts val="0"/>
              </a:spcBef>
              <a:spcAft>
                <a:spcPts val="0"/>
              </a:spcAft>
              <a:buNone/>
            </a:pPr>
            <a:r>
              <a:t/>
            </a:r>
            <a:endParaRPr>
              <a:solidFill>
                <a:srgbClr val="000000"/>
              </a:solidFill>
              <a:latin typeface="Calibri"/>
              <a:ea typeface="Calibri"/>
              <a:cs typeface="Calibri"/>
              <a:sym typeface="Calibri"/>
            </a:endParaRPr>
          </a:p>
          <a:p>
            <a:pPr indent="-228600" lvl="1" marL="685800" rtl="0" algn="l">
              <a:spcBef>
                <a:spcPts val="0"/>
              </a:spcBef>
              <a:spcAft>
                <a:spcPts val="0"/>
              </a:spcAft>
              <a:buClr>
                <a:srgbClr val="000000"/>
              </a:buClr>
              <a:buSzPts val="1800"/>
              <a:buFont typeface="Calibri"/>
              <a:buChar char="○"/>
            </a:pPr>
            <a:r>
              <a:rPr lang="en-US">
                <a:solidFill>
                  <a:srgbClr val="000000"/>
                </a:solidFill>
                <a:latin typeface="Calibri"/>
                <a:ea typeface="Calibri"/>
                <a:cs typeface="Calibri"/>
                <a:sym typeface="Calibri"/>
              </a:rPr>
              <a:t>Parameter Management</a:t>
            </a:r>
            <a:endParaRPr>
              <a:solidFill>
                <a:srgbClr val="000000"/>
              </a:solidFill>
              <a:latin typeface="Calibri"/>
              <a:ea typeface="Calibri"/>
              <a:cs typeface="Calibri"/>
              <a:sym typeface="Calibri"/>
            </a:endParaRPr>
          </a:p>
          <a:p>
            <a:pPr indent="0" lvl="0" marL="914400" rtl="0" algn="l">
              <a:spcBef>
                <a:spcPts val="0"/>
              </a:spcBef>
              <a:spcAft>
                <a:spcPts val="0"/>
              </a:spcAft>
              <a:buNone/>
            </a:pPr>
            <a:r>
              <a:t/>
            </a:r>
            <a:endParaRPr>
              <a:solidFill>
                <a:srgbClr val="000000"/>
              </a:solidFill>
              <a:latin typeface="Calibri"/>
              <a:ea typeface="Calibri"/>
              <a:cs typeface="Calibri"/>
              <a:sym typeface="Calibri"/>
            </a:endParaRPr>
          </a:p>
          <a:p>
            <a:pPr indent="-228600" lvl="1" marL="685800" rtl="0" algn="l">
              <a:spcBef>
                <a:spcPts val="0"/>
              </a:spcBef>
              <a:spcAft>
                <a:spcPts val="2100"/>
              </a:spcAft>
              <a:buClr>
                <a:srgbClr val="000000"/>
              </a:buClr>
              <a:buSzPts val="1800"/>
              <a:buFont typeface="Calibri"/>
              <a:buChar char="○"/>
            </a:pPr>
            <a:r>
              <a:rPr lang="en-US">
                <a:solidFill>
                  <a:srgbClr val="000000"/>
                </a:solidFill>
                <a:latin typeface="Calibri"/>
                <a:ea typeface="Calibri"/>
                <a:cs typeface="Calibri"/>
                <a:sym typeface="Calibri"/>
              </a:rPr>
              <a:t>Saving and loading weights</a:t>
            </a:r>
            <a:endParaRPr>
              <a:solidFill>
                <a:srgbClr val="000000"/>
              </a:solidFill>
              <a:latin typeface="Calibri"/>
              <a:ea typeface="Calibri"/>
              <a:cs typeface="Calibri"/>
              <a:sym typeface="Calibri"/>
            </a:endParaRPr>
          </a:p>
        </p:txBody>
      </p:sp>
      <p:grpSp>
        <p:nvGrpSpPr>
          <p:cNvPr id="96" name="Google Shape;96;p3"/>
          <p:cNvGrpSpPr/>
          <p:nvPr/>
        </p:nvGrpSpPr>
        <p:grpSpPr>
          <a:xfrm>
            <a:off x="643467" y="332692"/>
            <a:ext cx="10515600" cy="767520"/>
            <a:chOff x="0" y="10957"/>
            <a:chExt cx="10515600" cy="767520"/>
          </a:xfrm>
        </p:grpSpPr>
        <p:sp>
          <p:nvSpPr>
            <p:cNvPr id="97" name="Google Shape;97;p3"/>
            <p:cNvSpPr/>
            <p:nvPr/>
          </p:nvSpPr>
          <p:spPr>
            <a:xfrm>
              <a:off x="0" y="10957"/>
              <a:ext cx="10515600" cy="76752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txBox="1"/>
            <p:nvPr/>
          </p:nvSpPr>
          <p:spPr>
            <a:xfrm>
              <a:off x="37467" y="48424"/>
              <a:ext cx="10440666" cy="692586"/>
            </a:xfrm>
            <a:prstGeom prst="rect">
              <a:avLst/>
            </a:prstGeom>
            <a:noFill/>
            <a:ln>
              <a:noFill/>
            </a:ln>
          </p:spPr>
          <p:txBody>
            <a:bodyPr anchorCtr="0" anchor="ctr" bIns="121900" lIns="121900" spcFirstLastPara="1" rIns="121900" wrap="square" tIns="121900">
              <a:noAutofit/>
            </a:bodyPr>
            <a:lstStyle/>
            <a:p>
              <a:pPr indent="0" lvl="0" marL="0" marR="0" rtl="0" algn="l">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Week 1-3: Dive into Deep Learning</a:t>
              </a:r>
              <a:endParaRPr sz="3200">
                <a:solidFill>
                  <a:schemeClr val="lt1"/>
                </a:solidFill>
                <a:latin typeface="Calibri"/>
                <a:ea typeface="Calibri"/>
                <a:cs typeface="Calibri"/>
                <a:sym typeface="Calibri"/>
              </a:endParaRPr>
            </a:p>
          </p:txBody>
        </p:sp>
      </p:grpSp>
      <p:pic>
        <p:nvPicPr>
          <p:cNvPr id="99" name="Google Shape;99;p3"/>
          <p:cNvPicPr preferRelativeResize="0"/>
          <p:nvPr/>
        </p:nvPicPr>
        <p:blipFill>
          <a:blip r:embed="rId3">
            <a:alphaModFix/>
          </a:blip>
          <a:stretch>
            <a:fillRect/>
          </a:stretch>
        </p:blipFill>
        <p:spPr>
          <a:xfrm>
            <a:off x="4919000" y="1347512"/>
            <a:ext cx="6699050" cy="2643975"/>
          </a:xfrm>
          <a:prstGeom prst="rect">
            <a:avLst/>
          </a:prstGeom>
          <a:noFill/>
          <a:ln>
            <a:noFill/>
          </a:ln>
        </p:spPr>
      </p:pic>
      <p:sp>
        <p:nvSpPr>
          <p:cNvPr id="100" name="Google Shape;100;p3"/>
          <p:cNvSpPr txBox="1"/>
          <p:nvPr/>
        </p:nvSpPr>
        <p:spPr>
          <a:xfrm>
            <a:off x="5657050" y="3404100"/>
            <a:ext cx="11214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Layer</a:t>
            </a:r>
            <a:endParaRPr>
              <a:latin typeface="Calibri"/>
              <a:ea typeface="Calibri"/>
              <a:cs typeface="Calibri"/>
              <a:sym typeface="Calibri"/>
            </a:endParaRPr>
          </a:p>
        </p:txBody>
      </p:sp>
      <p:sp>
        <p:nvSpPr>
          <p:cNvPr id="101" name="Google Shape;101;p3"/>
          <p:cNvSpPr txBox="1"/>
          <p:nvPr/>
        </p:nvSpPr>
        <p:spPr>
          <a:xfrm flipH="1">
            <a:off x="10075575" y="3991475"/>
            <a:ext cx="24795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Block</a:t>
            </a:r>
            <a:endParaRPr>
              <a:latin typeface="Calibri"/>
              <a:ea typeface="Calibri"/>
              <a:cs typeface="Calibri"/>
              <a:sym typeface="Calibri"/>
            </a:endParaRPr>
          </a:p>
        </p:txBody>
      </p:sp>
      <p:sp>
        <p:nvSpPr>
          <p:cNvPr id="102" name="Google Shape;102;p3"/>
          <p:cNvSpPr txBox="1"/>
          <p:nvPr/>
        </p:nvSpPr>
        <p:spPr>
          <a:xfrm>
            <a:off x="6910650" y="4568000"/>
            <a:ext cx="36879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Multiple layers combines into Blocks</a:t>
            </a:r>
            <a:endParaRPr/>
          </a:p>
        </p:txBody>
      </p:sp>
      <p:sp>
        <p:nvSpPr>
          <p:cNvPr id="103" name="Google Shape;103;p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
                                        <p:tgtEl>
                                          <p:spTgt spid="99"/>
                                        </p:tgtEl>
                                      </p:cBhvr>
                                    </p:animEffect>
                                  </p:childTnLst>
                                </p:cTn>
                              </p:par>
                              <p:par>
                                <p:cTn fill="hold" nodeType="withEffect" presetClass="entr" presetID="2" presetSubtype="2">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1"/>
                                        <p:tgtEl>
                                          <p:spTgt spid="9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grpSp>
        <p:nvGrpSpPr>
          <p:cNvPr id="108" name="Google Shape;108;g8eb6431598_0_143"/>
          <p:cNvGrpSpPr/>
          <p:nvPr/>
        </p:nvGrpSpPr>
        <p:grpSpPr>
          <a:xfrm>
            <a:off x="643467" y="332692"/>
            <a:ext cx="10515600" cy="767400"/>
            <a:chOff x="0" y="10957"/>
            <a:chExt cx="10515600" cy="767400"/>
          </a:xfrm>
        </p:grpSpPr>
        <p:sp>
          <p:nvSpPr>
            <p:cNvPr id="109" name="Google Shape;109;g8eb6431598_0_143"/>
            <p:cNvSpPr/>
            <p:nvPr/>
          </p:nvSpPr>
          <p:spPr>
            <a:xfrm>
              <a:off x="0" y="10957"/>
              <a:ext cx="10515600" cy="76740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8eb6431598_0_143"/>
            <p:cNvSpPr txBox="1"/>
            <p:nvPr/>
          </p:nvSpPr>
          <p:spPr>
            <a:xfrm>
              <a:off x="37467" y="48424"/>
              <a:ext cx="10440600" cy="692700"/>
            </a:xfrm>
            <a:prstGeom prst="rect">
              <a:avLst/>
            </a:prstGeom>
            <a:noFill/>
            <a:ln>
              <a:noFill/>
            </a:ln>
          </p:spPr>
          <p:txBody>
            <a:bodyPr anchorCtr="0" anchor="ctr" bIns="121900" lIns="121900" spcFirstLastPara="1" rIns="121900" wrap="square" tIns="121900">
              <a:noAutofit/>
            </a:bodyPr>
            <a:lstStyle/>
            <a:p>
              <a:pPr indent="0" lvl="0" marL="0" marR="0" rtl="0" algn="l">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Week 1-3: Dive into Deep Learning</a:t>
              </a:r>
              <a:endParaRPr sz="3200">
                <a:solidFill>
                  <a:schemeClr val="lt1"/>
                </a:solidFill>
                <a:latin typeface="Calibri"/>
                <a:ea typeface="Calibri"/>
                <a:cs typeface="Calibri"/>
                <a:sym typeface="Calibri"/>
              </a:endParaRPr>
            </a:p>
          </p:txBody>
        </p:sp>
      </p:grpSp>
      <p:sp>
        <p:nvSpPr>
          <p:cNvPr id="111" name="Google Shape;111;g8eb6431598_0_143"/>
          <p:cNvSpPr txBox="1"/>
          <p:nvPr/>
        </p:nvSpPr>
        <p:spPr>
          <a:xfrm>
            <a:off x="643475" y="1385425"/>
            <a:ext cx="4399200" cy="449700"/>
          </a:xfrm>
          <a:prstGeom prst="rect">
            <a:avLst/>
          </a:prstGeom>
          <a:noFill/>
          <a:ln>
            <a:noFill/>
          </a:ln>
        </p:spPr>
        <p:txBody>
          <a:bodyPr anchorCtr="0" anchor="t" bIns="45700" lIns="91425" spcFirstLastPara="1" rIns="91425" wrap="square" tIns="45700">
            <a:noAutofit/>
          </a:bodyPr>
          <a:lstStyle/>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Convolutional Neural Networks</a:t>
            </a:r>
            <a:endParaRPr sz="1800">
              <a:solidFill>
                <a:schemeClr val="dk1"/>
              </a:solidFill>
              <a:latin typeface="Calibri"/>
              <a:ea typeface="Calibri"/>
              <a:cs typeface="Calibri"/>
              <a:sym typeface="Calibri"/>
            </a:endParaRPr>
          </a:p>
          <a:p>
            <a:pPr indent="0" lvl="0" marL="9144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2" name="Google Shape;112;g8eb6431598_0_143"/>
          <p:cNvPicPr preferRelativeResize="0"/>
          <p:nvPr/>
        </p:nvPicPr>
        <p:blipFill>
          <a:blip r:embed="rId3">
            <a:alphaModFix/>
          </a:blip>
          <a:stretch>
            <a:fillRect/>
          </a:stretch>
        </p:blipFill>
        <p:spPr>
          <a:xfrm>
            <a:off x="1172000" y="1835125"/>
            <a:ext cx="4683216" cy="1756202"/>
          </a:xfrm>
          <a:prstGeom prst="rect">
            <a:avLst/>
          </a:prstGeom>
          <a:noFill/>
          <a:ln>
            <a:noFill/>
          </a:ln>
        </p:spPr>
      </p:pic>
      <p:pic>
        <p:nvPicPr>
          <p:cNvPr id="113" name="Google Shape;113;g8eb6431598_0_143"/>
          <p:cNvPicPr preferRelativeResize="0"/>
          <p:nvPr/>
        </p:nvPicPr>
        <p:blipFill>
          <a:blip r:embed="rId4">
            <a:alphaModFix/>
          </a:blip>
          <a:stretch>
            <a:fillRect/>
          </a:stretch>
        </p:blipFill>
        <p:spPr>
          <a:xfrm>
            <a:off x="1076250" y="3975838"/>
            <a:ext cx="2466450" cy="2143375"/>
          </a:xfrm>
          <a:prstGeom prst="rect">
            <a:avLst/>
          </a:prstGeom>
          <a:noFill/>
          <a:ln>
            <a:noFill/>
          </a:ln>
        </p:spPr>
      </p:pic>
      <p:pic>
        <p:nvPicPr>
          <p:cNvPr id="114" name="Google Shape;114;g8eb6431598_0_143"/>
          <p:cNvPicPr preferRelativeResize="0"/>
          <p:nvPr/>
        </p:nvPicPr>
        <p:blipFill rotWithShape="1">
          <a:blip r:embed="rId5">
            <a:alphaModFix/>
          </a:blip>
          <a:srcRect b="0" l="6460" r="2803" t="0"/>
          <a:stretch/>
        </p:blipFill>
        <p:spPr>
          <a:xfrm>
            <a:off x="5959458" y="1716950"/>
            <a:ext cx="3871491" cy="1874375"/>
          </a:xfrm>
          <a:prstGeom prst="rect">
            <a:avLst/>
          </a:prstGeom>
          <a:noFill/>
          <a:ln>
            <a:noFill/>
          </a:ln>
        </p:spPr>
      </p:pic>
      <p:pic>
        <p:nvPicPr>
          <p:cNvPr id="115" name="Google Shape;115;g8eb6431598_0_143"/>
          <p:cNvPicPr preferRelativeResize="0"/>
          <p:nvPr/>
        </p:nvPicPr>
        <p:blipFill>
          <a:blip r:embed="rId6">
            <a:alphaModFix/>
          </a:blip>
          <a:stretch>
            <a:fillRect/>
          </a:stretch>
        </p:blipFill>
        <p:spPr>
          <a:xfrm>
            <a:off x="5959450" y="4278000"/>
            <a:ext cx="3555725" cy="1539050"/>
          </a:xfrm>
          <a:prstGeom prst="rect">
            <a:avLst/>
          </a:prstGeom>
          <a:noFill/>
          <a:ln>
            <a:noFill/>
          </a:ln>
        </p:spPr>
      </p:pic>
      <p:pic>
        <p:nvPicPr>
          <p:cNvPr id="116" name="Google Shape;116;g8eb6431598_0_143"/>
          <p:cNvPicPr preferRelativeResize="0"/>
          <p:nvPr/>
        </p:nvPicPr>
        <p:blipFill>
          <a:blip r:embed="rId7">
            <a:alphaModFix/>
          </a:blip>
          <a:stretch>
            <a:fillRect/>
          </a:stretch>
        </p:blipFill>
        <p:spPr>
          <a:xfrm>
            <a:off x="9935175" y="1637175"/>
            <a:ext cx="2085151" cy="4258625"/>
          </a:xfrm>
          <a:prstGeom prst="rect">
            <a:avLst/>
          </a:prstGeom>
          <a:noFill/>
          <a:ln>
            <a:noFill/>
          </a:ln>
        </p:spPr>
      </p:pic>
      <p:sp>
        <p:nvSpPr>
          <p:cNvPr id="117" name="Google Shape;117;g8eb6431598_0_143"/>
          <p:cNvSpPr txBox="1"/>
          <p:nvPr/>
        </p:nvSpPr>
        <p:spPr>
          <a:xfrm>
            <a:off x="10532375" y="5817050"/>
            <a:ext cx="1101000" cy="3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LeNet</a:t>
            </a:r>
            <a:endParaRPr>
              <a:latin typeface="Calibri"/>
              <a:ea typeface="Calibri"/>
              <a:cs typeface="Calibri"/>
              <a:sym typeface="Calibri"/>
            </a:endParaRPr>
          </a:p>
        </p:txBody>
      </p:sp>
      <p:sp>
        <p:nvSpPr>
          <p:cNvPr id="118" name="Google Shape;118;g8eb6431598_0_143"/>
          <p:cNvSpPr txBox="1"/>
          <p:nvPr/>
        </p:nvSpPr>
        <p:spPr>
          <a:xfrm>
            <a:off x="2457550" y="3638450"/>
            <a:ext cx="1978800" cy="3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Convolutional Layers</a:t>
            </a:r>
            <a:endParaRPr>
              <a:latin typeface="Calibri"/>
              <a:ea typeface="Calibri"/>
              <a:cs typeface="Calibri"/>
              <a:sym typeface="Calibri"/>
            </a:endParaRPr>
          </a:p>
        </p:txBody>
      </p:sp>
      <p:sp>
        <p:nvSpPr>
          <p:cNvPr id="119" name="Google Shape;119;g8eb6431598_0_143"/>
          <p:cNvSpPr txBox="1"/>
          <p:nvPr/>
        </p:nvSpPr>
        <p:spPr>
          <a:xfrm>
            <a:off x="1800425" y="6039425"/>
            <a:ext cx="1101000" cy="3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Padding</a:t>
            </a:r>
            <a:endParaRPr>
              <a:latin typeface="Calibri"/>
              <a:ea typeface="Calibri"/>
              <a:cs typeface="Calibri"/>
              <a:sym typeface="Calibri"/>
            </a:endParaRPr>
          </a:p>
        </p:txBody>
      </p:sp>
      <p:sp>
        <p:nvSpPr>
          <p:cNvPr id="120" name="Google Shape;120;g8eb6431598_0_143"/>
          <p:cNvSpPr txBox="1"/>
          <p:nvPr/>
        </p:nvSpPr>
        <p:spPr>
          <a:xfrm>
            <a:off x="7268050" y="3638450"/>
            <a:ext cx="1254300" cy="3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Stride</a:t>
            </a:r>
            <a:endParaRPr>
              <a:latin typeface="Calibri"/>
              <a:ea typeface="Calibri"/>
              <a:cs typeface="Calibri"/>
              <a:sym typeface="Calibri"/>
            </a:endParaRPr>
          </a:p>
        </p:txBody>
      </p:sp>
      <p:sp>
        <p:nvSpPr>
          <p:cNvPr id="121" name="Google Shape;121;g8eb6431598_0_143"/>
          <p:cNvSpPr txBox="1"/>
          <p:nvPr/>
        </p:nvSpPr>
        <p:spPr>
          <a:xfrm>
            <a:off x="7379750" y="5817050"/>
            <a:ext cx="886500" cy="5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Pooling</a:t>
            </a:r>
            <a:endParaRPr>
              <a:latin typeface="Calibri"/>
              <a:ea typeface="Calibri"/>
              <a:cs typeface="Calibri"/>
              <a:sym typeface="Calibri"/>
            </a:endParaRPr>
          </a:p>
        </p:txBody>
      </p:sp>
      <p:sp>
        <p:nvSpPr>
          <p:cNvPr id="122" name="Google Shape;122;g8eb6431598_0_14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1">
                                            <p:txEl>
                                              <p:pRg end="0" st="0"/>
                                            </p:txEl>
                                          </p:spTgt>
                                        </p:tgtEl>
                                        <p:attrNameLst>
                                          <p:attrName>style.visibility</p:attrName>
                                        </p:attrNameLst>
                                      </p:cBhvr>
                                      <p:to>
                                        <p:strVal val="visible"/>
                                      </p:to>
                                    </p:set>
                                    <p:anim calcmode="lin" valueType="num">
                                      <p:cBhvr additive="base">
                                        <p:cTn dur="1"/>
                                        <p:tgtEl>
                                          <p:spTgt spid="11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1">
                                            <p:txEl>
                                              <p:pRg end="1" st="1"/>
                                            </p:txEl>
                                          </p:spTgt>
                                        </p:tgtEl>
                                        <p:attrNameLst>
                                          <p:attrName>style.visibility</p:attrName>
                                        </p:attrNameLst>
                                      </p:cBhvr>
                                      <p:to>
                                        <p:strVal val="visible"/>
                                      </p:to>
                                    </p:set>
                                    <p:anim calcmode="lin" valueType="num">
                                      <p:cBhvr additive="base">
                                        <p:cTn dur="1"/>
                                        <p:tgtEl>
                                          <p:spTgt spid="11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1">
                                            <p:txEl>
                                              <p:pRg end="2" st="2"/>
                                            </p:txEl>
                                          </p:spTgt>
                                        </p:tgtEl>
                                        <p:attrNameLst>
                                          <p:attrName>style.visibility</p:attrName>
                                        </p:attrNameLst>
                                      </p:cBhvr>
                                      <p:to>
                                        <p:strVal val="visible"/>
                                      </p:to>
                                    </p:set>
                                    <p:anim calcmode="lin" valueType="num">
                                      <p:cBhvr additive="base">
                                        <p:cTn dur="1"/>
                                        <p:tgtEl>
                                          <p:spTgt spid="11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grpSp>
        <p:nvGrpSpPr>
          <p:cNvPr id="127" name="Google Shape;127;g8eb6431598_0_182"/>
          <p:cNvGrpSpPr/>
          <p:nvPr/>
        </p:nvGrpSpPr>
        <p:grpSpPr>
          <a:xfrm>
            <a:off x="643467" y="332692"/>
            <a:ext cx="10515600" cy="767400"/>
            <a:chOff x="0" y="10957"/>
            <a:chExt cx="10515600" cy="767400"/>
          </a:xfrm>
        </p:grpSpPr>
        <p:sp>
          <p:nvSpPr>
            <p:cNvPr id="128" name="Google Shape;128;g8eb6431598_0_182"/>
            <p:cNvSpPr/>
            <p:nvPr/>
          </p:nvSpPr>
          <p:spPr>
            <a:xfrm>
              <a:off x="0" y="10957"/>
              <a:ext cx="10515600" cy="76740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8eb6431598_0_182"/>
            <p:cNvSpPr txBox="1"/>
            <p:nvPr/>
          </p:nvSpPr>
          <p:spPr>
            <a:xfrm>
              <a:off x="37467" y="48424"/>
              <a:ext cx="10440600" cy="692700"/>
            </a:xfrm>
            <a:prstGeom prst="rect">
              <a:avLst/>
            </a:prstGeom>
            <a:noFill/>
            <a:ln>
              <a:noFill/>
            </a:ln>
          </p:spPr>
          <p:txBody>
            <a:bodyPr anchorCtr="0" anchor="ctr" bIns="121900" lIns="121900" spcFirstLastPara="1" rIns="121900" wrap="square" tIns="121900">
              <a:noAutofit/>
            </a:bodyPr>
            <a:lstStyle/>
            <a:p>
              <a:pPr indent="0" lvl="0" marL="0" marR="0" rtl="0" algn="l">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Week 1-3: Dive into Deep Learning</a:t>
              </a:r>
              <a:endParaRPr sz="3200">
                <a:solidFill>
                  <a:schemeClr val="lt1"/>
                </a:solidFill>
                <a:latin typeface="Calibri"/>
                <a:ea typeface="Calibri"/>
                <a:cs typeface="Calibri"/>
                <a:sym typeface="Calibri"/>
              </a:endParaRPr>
            </a:p>
          </p:txBody>
        </p:sp>
      </p:grpSp>
      <p:sp>
        <p:nvSpPr>
          <p:cNvPr id="130" name="Google Shape;130;g8eb6431598_0_182"/>
          <p:cNvSpPr txBox="1"/>
          <p:nvPr/>
        </p:nvSpPr>
        <p:spPr>
          <a:xfrm>
            <a:off x="643475" y="1370925"/>
            <a:ext cx="5404500" cy="575400"/>
          </a:xfrm>
          <a:prstGeom prst="rect">
            <a:avLst/>
          </a:prstGeom>
          <a:noFill/>
          <a:ln>
            <a:noFill/>
          </a:ln>
        </p:spPr>
        <p:txBody>
          <a:bodyPr anchorCtr="0" anchor="t" bIns="45700" lIns="91425" spcFirstLastPara="1" rIns="91425" wrap="square" tIns="45700">
            <a:noAutofit/>
          </a:bodyPr>
          <a:lstStyle/>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Modern convolutional Neural Networks</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9144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1" name="Google Shape;131;g8eb6431598_0_182"/>
          <p:cNvPicPr preferRelativeResize="0"/>
          <p:nvPr/>
        </p:nvPicPr>
        <p:blipFill>
          <a:blip r:embed="rId3">
            <a:alphaModFix/>
          </a:blip>
          <a:stretch>
            <a:fillRect/>
          </a:stretch>
        </p:blipFill>
        <p:spPr>
          <a:xfrm>
            <a:off x="1264200" y="1770675"/>
            <a:ext cx="1588675" cy="4580651"/>
          </a:xfrm>
          <a:prstGeom prst="rect">
            <a:avLst/>
          </a:prstGeom>
          <a:noFill/>
          <a:ln>
            <a:noFill/>
          </a:ln>
        </p:spPr>
      </p:pic>
      <p:pic>
        <p:nvPicPr>
          <p:cNvPr id="132" name="Google Shape;132;g8eb6431598_0_182"/>
          <p:cNvPicPr preferRelativeResize="0"/>
          <p:nvPr/>
        </p:nvPicPr>
        <p:blipFill>
          <a:blip r:embed="rId4">
            <a:alphaModFix/>
          </a:blip>
          <a:stretch>
            <a:fillRect/>
          </a:stretch>
        </p:blipFill>
        <p:spPr>
          <a:xfrm>
            <a:off x="3993901" y="2044363"/>
            <a:ext cx="3814737" cy="4033275"/>
          </a:xfrm>
          <a:prstGeom prst="rect">
            <a:avLst/>
          </a:prstGeom>
          <a:noFill/>
          <a:ln>
            <a:noFill/>
          </a:ln>
        </p:spPr>
      </p:pic>
      <p:pic>
        <p:nvPicPr>
          <p:cNvPr id="133" name="Google Shape;133;g8eb6431598_0_182"/>
          <p:cNvPicPr preferRelativeResize="0"/>
          <p:nvPr/>
        </p:nvPicPr>
        <p:blipFill>
          <a:blip r:embed="rId5">
            <a:alphaModFix/>
          </a:blip>
          <a:stretch>
            <a:fillRect/>
          </a:stretch>
        </p:blipFill>
        <p:spPr>
          <a:xfrm>
            <a:off x="8485940" y="1291150"/>
            <a:ext cx="3118610" cy="4706724"/>
          </a:xfrm>
          <a:prstGeom prst="rect">
            <a:avLst/>
          </a:prstGeom>
          <a:noFill/>
          <a:ln>
            <a:noFill/>
          </a:ln>
        </p:spPr>
      </p:pic>
      <p:sp>
        <p:nvSpPr>
          <p:cNvPr id="134" name="Google Shape;134;g8eb6431598_0_182"/>
          <p:cNvSpPr txBox="1"/>
          <p:nvPr/>
        </p:nvSpPr>
        <p:spPr>
          <a:xfrm>
            <a:off x="1584975" y="6351325"/>
            <a:ext cx="11598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AlexNet</a:t>
            </a:r>
            <a:endParaRPr>
              <a:latin typeface="Calibri"/>
              <a:ea typeface="Calibri"/>
              <a:cs typeface="Calibri"/>
              <a:sym typeface="Calibri"/>
            </a:endParaRPr>
          </a:p>
        </p:txBody>
      </p:sp>
      <p:sp>
        <p:nvSpPr>
          <p:cNvPr id="135" name="Google Shape;135;g8eb6431598_0_182"/>
          <p:cNvSpPr txBox="1"/>
          <p:nvPr/>
        </p:nvSpPr>
        <p:spPr>
          <a:xfrm>
            <a:off x="5681100" y="6175700"/>
            <a:ext cx="15888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VGG</a:t>
            </a:r>
            <a:endParaRPr>
              <a:latin typeface="Calibri"/>
              <a:ea typeface="Calibri"/>
              <a:cs typeface="Calibri"/>
              <a:sym typeface="Calibri"/>
            </a:endParaRPr>
          </a:p>
        </p:txBody>
      </p:sp>
      <p:sp>
        <p:nvSpPr>
          <p:cNvPr id="136" name="Google Shape;136;g8eb6431598_0_182"/>
          <p:cNvSpPr txBox="1"/>
          <p:nvPr/>
        </p:nvSpPr>
        <p:spPr>
          <a:xfrm>
            <a:off x="9887075" y="6077650"/>
            <a:ext cx="5904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NiN</a:t>
            </a:r>
            <a:endParaRPr>
              <a:latin typeface="Calibri"/>
              <a:ea typeface="Calibri"/>
              <a:cs typeface="Calibri"/>
              <a:sym typeface="Calibri"/>
            </a:endParaRPr>
          </a:p>
        </p:txBody>
      </p:sp>
      <p:sp>
        <p:nvSpPr>
          <p:cNvPr id="137" name="Google Shape;137;g8eb6431598_0_18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1"/>
                                        <p:tgtEl>
                                          <p:spTgt spid="13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
                                        <p:tgtEl>
                                          <p:spTgt spid="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grpSp>
        <p:nvGrpSpPr>
          <p:cNvPr id="142" name="Google Shape;142;g8eb6431598_0_160"/>
          <p:cNvGrpSpPr/>
          <p:nvPr/>
        </p:nvGrpSpPr>
        <p:grpSpPr>
          <a:xfrm>
            <a:off x="643467" y="332692"/>
            <a:ext cx="10515600" cy="767400"/>
            <a:chOff x="0" y="10957"/>
            <a:chExt cx="10515600" cy="767400"/>
          </a:xfrm>
        </p:grpSpPr>
        <p:sp>
          <p:nvSpPr>
            <p:cNvPr id="143" name="Google Shape;143;g8eb6431598_0_160"/>
            <p:cNvSpPr/>
            <p:nvPr/>
          </p:nvSpPr>
          <p:spPr>
            <a:xfrm>
              <a:off x="0" y="10957"/>
              <a:ext cx="10515600" cy="76740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8eb6431598_0_160"/>
            <p:cNvSpPr txBox="1"/>
            <p:nvPr/>
          </p:nvSpPr>
          <p:spPr>
            <a:xfrm>
              <a:off x="37467" y="48424"/>
              <a:ext cx="10440600" cy="692700"/>
            </a:xfrm>
            <a:prstGeom prst="rect">
              <a:avLst/>
            </a:prstGeom>
            <a:noFill/>
            <a:ln>
              <a:noFill/>
            </a:ln>
          </p:spPr>
          <p:txBody>
            <a:bodyPr anchorCtr="0" anchor="ctr" bIns="121900" lIns="121900" spcFirstLastPara="1" rIns="121900" wrap="square" tIns="121900">
              <a:noAutofit/>
            </a:bodyPr>
            <a:lstStyle/>
            <a:p>
              <a:pPr indent="0" lvl="0" marL="0" marR="0" rtl="0" algn="l">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Week 1-3: Dive into Deep Learning</a:t>
              </a:r>
              <a:endParaRPr sz="3200">
                <a:solidFill>
                  <a:schemeClr val="lt1"/>
                </a:solidFill>
                <a:latin typeface="Calibri"/>
                <a:ea typeface="Calibri"/>
                <a:cs typeface="Calibri"/>
                <a:sym typeface="Calibri"/>
              </a:endParaRPr>
            </a:p>
          </p:txBody>
        </p:sp>
      </p:grpSp>
      <p:sp>
        <p:nvSpPr>
          <p:cNvPr id="145" name="Google Shape;145;g8eb6431598_0_160"/>
          <p:cNvSpPr txBox="1"/>
          <p:nvPr/>
        </p:nvSpPr>
        <p:spPr>
          <a:xfrm>
            <a:off x="643475" y="1370925"/>
            <a:ext cx="5051100" cy="496200"/>
          </a:xfrm>
          <a:prstGeom prst="rect">
            <a:avLst/>
          </a:prstGeom>
          <a:noFill/>
          <a:ln>
            <a:noFill/>
          </a:ln>
        </p:spPr>
        <p:txBody>
          <a:bodyPr anchorCtr="0" anchor="t" bIns="45700" lIns="91425" spcFirstLastPara="1" rIns="91425" wrap="square" tIns="45700">
            <a:noAutofit/>
          </a:bodyPr>
          <a:lstStyle/>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Modern convolutional Neural Networks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6" name="Google Shape;146;g8eb6431598_0_160"/>
          <p:cNvPicPr preferRelativeResize="0"/>
          <p:nvPr/>
        </p:nvPicPr>
        <p:blipFill>
          <a:blip r:embed="rId3">
            <a:alphaModFix/>
          </a:blip>
          <a:stretch>
            <a:fillRect/>
          </a:stretch>
        </p:blipFill>
        <p:spPr>
          <a:xfrm>
            <a:off x="409875" y="1771500"/>
            <a:ext cx="1664675" cy="4716624"/>
          </a:xfrm>
          <a:prstGeom prst="rect">
            <a:avLst/>
          </a:prstGeom>
          <a:noFill/>
          <a:ln>
            <a:noFill/>
          </a:ln>
        </p:spPr>
      </p:pic>
      <p:pic>
        <p:nvPicPr>
          <p:cNvPr id="147" name="Google Shape;147;g8eb6431598_0_160"/>
          <p:cNvPicPr preferRelativeResize="0"/>
          <p:nvPr/>
        </p:nvPicPr>
        <p:blipFill>
          <a:blip r:embed="rId4">
            <a:alphaModFix/>
          </a:blip>
          <a:stretch>
            <a:fillRect/>
          </a:stretch>
        </p:blipFill>
        <p:spPr>
          <a:xfrm>
            <a:off x="1945575" y="3005900"/>
            <a:ext cx="3559624" cy="1167075"/>
          </a:xfrm>
          <a:prstGeom prst="rect">
            <a:avLst/>
          </a:prstGeom>
          <a:noFill/>
          <a:ln>
            <a:noFill/>
          </a:ln>
        </p:spPr>
      </p:pic>
      <p:pic>
        <p:nvPicPr>
          <p:cNvPr id="148" name="Google Shape;148;g8eb6431598_0_160"/>
          <p:cNvPicPr preferRelativeResize="0"/>
          <p:nvPr/>
        </p:nvPicPr>
        <p:blipFill>
          <a:blip r:embed="rId5">
            <a:alphaModFix/>
          </a:blip>
          <a:stretch>
            <a:fillRect/>
          </a:stretch>
        </p:blipFill>
        <p:spPr>
          <a:xfrm>
            <a:off x="5792875" y="1137312"/>
            <a:ext cx="1979300" cy="3235150"/>
          </a:xfrm>
          <a:prstGeom prst="rect">
            <a:avLst/>
          </a:prstGeom>
          <a:noFill/>
          <a:ln>
            <a:noFill/>
          </a:ln>
        </p:spPr>
      </p:pic>
      <p:pic>
        <p:nvPicPr>
          <p:cNvPr id="149" name="Google Shape;149;g8eb6431598_0_160"/>
          <p:cNvPicPr preferRelativeResize="0"/>
          <p:nvPr/>
        </p:nvPicPr>
        <p:blipFill>
          <a:blip r:embed="rId6">
            <a:alphaModFix/>
          </a:blip>
          <a:stretch>
            <a:fillRect/>
          </a:stretch>
        </p:blipFill>
        <p:spPr>
          <a:xfrm>
            <a:off x="7772175" y="1190387"/>
            <a:ext cx="2941800" cy="3129014"/>
          </a:xfrm>
          <a:prstGeom prst="rect">
            <a:avLst/>
          </a:prstGeom>
          <a:noFill/>
          <a:ln>
            <a:noFill/>
          </a:ln>
        </p:spPr>
      </p:pic>
      <p:pic>
        <p:nvPicPr>
          <p:cNvPr id="150" name="Google Shape;150;g8eb6431598_0_160"/>
          <p:cNvPicPr preferRelativeResize="0"/>
          <p:nvPr/>
        </p:nvPicPr>
        <p:blipFill rotWithShape="1">
          <a:blip r:embed="rId7">
            <a:alphaModFix/>
          </a:blip>
          <a:srcRect b="1883" l="1574" r="0" t="0"/>
          <a:stretch/>
        </p:blipFill>
        <p:spPr>
          <a:xfrm>
            <a:off x="6059950" y="4409675"/>
            <a:ext cx="3865425" cy="1992300"/>
          </a:xfrm>
          <a:prstGeom prst="rect">
            <a:avLst/>
          </a:prstGeom>
          <a:noFill/>
          <a:ln>
            <a:noFill/>
          </a:ln>
        </p:spPr>
      </p:pic>
      <p:sp>
        <p:nvSpPr>
          <p:cNvPr id="151" name="Google Shape;151;g8eb6431598_0_160"/>
          <p:cNvSpPr txBox="1"/>
          <p:nvPr/>
        </p:nvSpPr>
        <p:spPr>
          <a:xfrm>
            <a:off x="2074550" y="6401975"/>
            <a:ext cx="14361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GoogLeNet</a:t>
            </a:r>
            <a:endParaRPr>
              <a:latin typeface="Calibri"/>
              <a:ea typeface="Calibri"/>
              <a:cs typeface="Calibri"/>
              <a:sym typeface="Calibri"/>
            </a:endParaRPr>
          </a:p>
        </p:txBody>
      </p:sp>
      <p:sp>
        <p:nvSpPr>
          <p:cNvPr id="152" name="Google Shape;152;g8eb6431598_0_160"/>
          <p:cNvSpPr txBox="1"/>
          <p:nvPr/>
        </p:nvSpPr>
        <p:spPr>
          <a:xfrm>
            <a:off x="10835575" y="2290488"/>
            <a:ext cx="1101300" cy="9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ResNet</a:t>
            </a:r>
            <a:endParaRPr>
              <a:latin typeface="Calibri"/>
              <a:ea typeface="Calibri"/>
              <a:cs typeface="Calibri"/>
              <a:sym typeface="Calibri"/>
            </a:endParaRPr>
          </a:p>
        </p:txBody>
      </p:sp>
      <p:sp>
        <p:nvSpPr>
          <p:cNvPr id="153" name="Google Shape;153;g8eb6431598_0_160"/>
          <p:cNvSpPr txBox="1"/>
          <p:nvPr/>
        </p:nvSpPr>
        <p:spPr>
          <a:xfrm>
            <a:off x="10466975" y="4867300"/>
            <a:ext cx="1340700" cy="9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DenseNet</a:t>
            </a:r>
            <a:endParaRPr>
              <a:latin typeface="Calibri"/>
              <a:ea typeface="Calibri"/>
              <a:cs typeface="Calibri"/>
              <a:sym typeface="Calibri"/>
            </a:endParaRPr>
          </a:p>
        </p:txBody>
      </p:sp>
      <p:sp>
        <p:nvSpPr>
          <p:cNvPr id="154" name="Google Shape;154;g8eb6431598_0_16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1"/>
                                        <p:tgtEl>
                                          <p:spTgt spid="14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8eb6431598_0_198"/>
          <p:cNvSpPr txBox="1"/>
          <p:nvPr>
            <p:ph idx="1" type="body"/>
          </p:nvPr>
        </p:nvSpPr>
        <p:spPr>
          <a:xfrm>
            <a:off x="838200" y="1311947"/>
            <a:ext cx="3003300" cy="392400"/>
          </a:xfrm>
          <a:prstGeom prst="rect">
            <a:avLst/>
          </a:prstGeom>
          <a:solidFill>
            <a:srgbClr val="FFFFFF"/>
          </a:solidFill>
          <a:ln>
            <a:noFill/>
          </a:ln>
        </p:spPr>
        <p:txBody>
          <a:bodyPr anchorCtr="0" anchor="t" bIns="45700" lIns="91425" spcFirstLastPara="1" rIns="91425" wrap="square" tIns="45700">
            <a:noAutofit/>
          </a:bodyPr>
          <a:lstStyle/>
          <a:p>
            <a:pPr indent="-342900" lvl="0" marL="457200" rtl="0" algn="l">
              <a:lnSpc>
                <a:spcPct val="90000"/>
              </a:lnSpc>
              <a:spcBef>
                <a:spcPts val="0"/>
              </a:spcBef>
              <a:spcAft>
                <a:spcPts val="0"/>
              </a:spcAft>
              <a:buClr>
                <a:srgbClr val="000000"/>
              </a:buClr>
              <a:buSzPts val="1800"/>
              <a:buFont typeface="Calibri"/>
              <a:buChar char="●"/>
            </a:pPr>
            <a:r>
              <a:rPr lang="en-US" sz="1800">
                <a:solidFill>
                  <a:srgbClr val="000000"/>
                </a:solidFill>
                <a:latin typeface="Calibri"/>
                <a:ea typeface="Calibri"/>
                <a:cs typeface="Calibri"/>
                <a:sym typeface="Calibri"/>
              </a:rPr>
              <a:t>Computer Vision</a:t>
            </a:r>
            <a:endParaRPr sz="1800">
              <a:solidFill>
                <a:srgbClr val="000000"/>
              </a:solidFill>
              <a:latin typeface="Calibri"/>
              <a:ea typeface="Calibri"/>
              <a:cs typeface="Calibri"/>
              <a:sym typeface="Calibri"/>
            </a:endParaRPr>
          </a:p>
          <a:p>
            <a:pPr indent="0" lvl="0" marL="457200" rtl="0" algn="l">
              <a:lnSpc>
                <a:spcPct val="90000"/>
              </a:lnSpc>
              <a:spcBef>
                <a:spcPts val="0"/>
              </a:spcBef>
              <a:spcAft>
                <a:spcPts val="0"/>
              </a:spcAft>
              <a:buNone/>
            </a:pPr>
            <a:r>
              <a:t/>
            </a:r>
            <a:endParaRPr>
              <a:latin typeface="Calibri"/>
              <a:ea typeface="Calibri"/>
              <a:cs typeface="Calibri"/>
              <a:sym typeface="Calibri"/>
            </a:endParaRPr>
          </a:p>
          <a:p>
            <a:pPr indent="0" lvl="0" marL="0" rtl="0" algn="l">
              <a:lnSpc>
                <a:spcPct val="90000"/>
              </a:lnSpc>
              <a:spcBef>
                <a:spcPts val="500"/>
              </a:spcBef>
              <a:spcAft>
                <a:spcPts val="0"/>
              </a:spcAft>
              <a:buNone/>
            </a:pPr>
            <a:r>
              <a:t/>
            </a:r>
            <a:endParaRPr sz="1600">
              <a:latin typeface="Calibri"/>
              <a:ea typeface="Calibri"/>
              <a:cs typeface="Calibri"/>
              <a:sym typeface="Calibri"/>
            </a:endParaRPr>
          </a:p>
          <a:p>
            <a:pPr indent="0" lvl="0" marL="1371600" rtl="0" algn="l">
              <a:lnSpc>
                <a:spcPct val="90000"/>
              </a:lnSpc>
              <a:spcBef>
                <a:spcPts val="500"/>
              </a:spcBef>
              <a:spcAft>
                <a:spcPts val="0"/>
              </a:spcAft>
              <a:buNone/>
            </a:pPr>
            <a:r>
              <a:t/>
            </a:r>
            <a:endParaRPr sz="1600"/>
          </a:p>
          <a:p>
            <a:pPr indent="0" lvl="0" marL="0" rtl="0" algn="l">
              <a:lnSpc>
                <a:spcPct val="90000"/>
              </a:lnSpc>
              <a:spcBef>
                <a:spcPts val="500"/>
              </a:spcBef>
              <a:spcAft>
                <a:spcPts val="0"/>
              </a:spcAft>
              <a:buNone/>
            </a:pPr>
            <a:r>
              <a:t/>
            </a:r>
            <a:endParaRPr/>
          </a:p>
          <a:p>
            <a:pPr indent="-114300" lvl="0" marL="228600" rtl="0" algn="l">
              <a:lnSpc>
                <a:spcPct val="90000"/>
              </a:lnSpc>
              <a:spcBef>
                <a:spcPts val="1000"/>
              </a:spcBef>
              <a:spcAft>
                <a:spcPts val="2100"/>
              </a:spcAft>
              <a:buClr>
                <a:schemeClr val="dk1"/>
              </a:buClr>
              <a:buSzPts val="1800"/>
              <a:buNone/>
            </a:pPr>
            <a:r>
              <a:t/>
            </a:r>
            <a:endParaRPr sz="1800"/>
          </a:p>
        </p:txBody>
      </p:sp>
      <p:grpSp>
        <p:nvGrpSpPr>
          <p:cNvPr id="160" name="Google Shape;160;g8eb6431598_0_198"/>
          <p:cNvGrpSpPr/>
          <p:nvPr/>
        </p:nvGrpSpPr>
        <p:grpSpPr>
          <a:xfrm>
            <a:off x="643467" y="344485"/>
            <a:ext cx="10515600" cy="743400"/>
            <a:chOff x="0" y="22750"/>
            <a:chExt cx="10515600" cy="743400"/>
          </a:xfrm>
        </p:grpSpPr>
        <p:sp>
          <p:nvSpPr>
            <p:cNvPr id="161" name="Google Shape;161;g8eb6431598_0_198"/>
            <p:cNvSpPr/>
            <p:nvPr/>
          </p:nvSpPr>
          <p:spPr>
            <a:xfrm>
              <a:off x="0" y="22750"/>
              <a:ext cx="10515600" cy="74340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8eb6431598_0_198"/>
            <p:cNvSpPr txBox="1"/>
            <p:nvPr/>
          </p:nvSpPr>
          <p:spPr>
            <a:xfrm>
              <a:off x="36296" y="59046"/>
              <a:ext cx="10443000" cy="670800"/>
            </a:xfrm>
            <a:prstGeom prst="rect">
              <a:avLst/>
            </a:prstGeom>
            <a:noFill/>
            <a:ln>
              <a:noFill/>
            </a:ln>
          </p:spPr>
          <p:txBody>
            <a:bodyPr anchorCtr="0" anchor="ctr" bIns="118100" lIns="118100" spcFirstLastPara="1" rIns="118100" wrap="square" tIns="118100">
              <a:noAutofit/>
            </a:bodyPr>
            <a:lstStyle/>
            <a:p>
              <a:pPr indent="0" lvl="0" marL="0" marR="0" rtl="0" algn="l">
                <a:lnSpc>
                  <a:spcPct val="90000"/>
                </a:lnSpc>
                <a:spcBef>
                  <a:spcPts val="0"/>
                </a:spcBef>
                <a:spcAft>
                  <a:spcPts val="0"/>
                </a:spcAft>
                <a:buClr>
                  <a:schemeClr val="lt1"/>
                </a:buClr>
                <a:buSzPts val="3100"/>
                <a:buFont typeface="Calibri"/>
                <a:buNone/>
              </a:pPr>
              <a:r>
                <a:rPr lang="en-US" sz="3100">
                  <a:solidFill>
                    <a:schemeClr val="lt1"/>
                  </a:solidFill>
                  <a:latin typeface="Calibri"/>
                  <a:ea typeface="Calibri"/>
                  <a:cs typeface="Calibri"/>
                  <a:sym typeface="Calibri"/>
                </a:rPr>
                <a:t>Week 1-3: Dive into Deep Learning</a:t>
              </a:r>
              <a:endParaRPr sz="3100">
                <a:solidFill>
                  <a:schemeClr val="lt1"/>
                </a:solidFill>
                <a:latin typeface="Calibri"/>
                <a:ea typeface="Calibri"/>
                <a:cs typeface="Calibri"/>
                <a:sym typeface="Calibri"/>
              </a:endParaRPr>
            </a:p>
          </p:txBody>
        </p:sp>
      </p:grpSp>
      <p:pic>
        <p:nvPicPr>
          <p:cNvPr id="163" name="Google Shape;163;g8eb6431598_0_198"/>
          <p:cNvPicPr preferRelativeResize="0"/>
          <p:nvPr/>
        </p:nvPicPr>
        <p:blipFill rotWithShape="1">
          <a:blip r:embed="rId3">
            <a:alphaModFix/>
          </a:blip>
          <a:srcRect b="-35832" l="0" r="-2817" t="0"/>
          <a:stretch/>
        </p:blipFill>
        <p:spPr>
          <a:xfrm>
            <a:off x="936450" y="2272362"/>
            <a:ext cx="5497924" cy="3286975"/>
          </a:xfrm>
          <a:prstGeom prst="rect">
            <a:avLst/>
          </a:prstGeom>
          <a:noFill/>
          <a:ln>
            <a:noFill/>
          </a:ln>
        </p:spPr>
      </p:pic>
      <p:pic>
        <p:nvPicPr>
          <p:cNvPr id="164" name="Google Shape;164;g8eb6431598_0_198"/>
          <p:cNvPicPr preferRelativeResize="0"/>
          <p:nvPr/>
        </p:nvPicPr>
        <p:blipFill>
          <a:blip r:embed="rId4">
            <a:alphaModFix/>
          </a:blip>
          <a:stretch>
            <a:fillRect/>
          </a:stretch>
        </p:blipFill>
        <p:spPr>
          <a:xfrm>
            <a:off x="6529050" y="1999900"/>
            <a:ext cx="4253149" cy="2858200"/>
          </a:xfrm>
          <a:prstGeom prst="rect">
            <a:avLst/>
          </a:prstGeom>
          <a:noFill/>
          <a:ln>
            <a:noFill/>
          </a:ln>
        </p:spPr>
      </p:pic>
      <p:sp>
        <p:nvSpPr>
          <p:cNvPr id="165" name="Google Shape;165;g8eb6431598_0_198"/>
          <p:cNvSpPr txBox="1"/>
          <p:nvPr/>
        </p:nvSpPr>
        <p:spPr>
          <a:xfrm>
            <a:off x="2451925" y="4902475"/>
            <a:ext cx="2058600" cy="4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Image Augmentation</a:t>
            </a:r>
            <a:endParaRPr>
              <a:latin typeface="Calibri"/>
              <a:ea typeface="Calibri"/>
              <a:cs typeface="Calibri"/>
              <a:sym typeface="Calibri"/>
            </a:endParaRPr>
          </a:p>
        </p:txBody>
      </p:sp>
      <p:sp>
        <p:nvSpPr>
          <p:cNvPr id="166" name="Google Shape;166;g8eb6431598_0_198"/>
          <p:cNvSpPr txBox="1"/>
          <p:nvPr/>
        </p:nvSpPr>
        <p:spPr>
          <a:xfrm>
            <a:off x="7968275" y="4937725"/>
            <a:ext cx="30033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Object Detection</a:t>
            </a:r>
            <a:endParaRPr>
              <a:latin typeface="Calibri"/>
              <a:ea typeface="Calibri"/>
              <a:cs typeface="Calibri"/>
              <a:sym typeface="Calibri"/>
            </a:endParaRPr>
          </a:p>
        </p:txBody>
      </p:sp>
      <p:sp>
        <p:nvSpPr>
          <p:cNvPr id="167" name="Google Shape;167;g8eb6431598_0_19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1"/>
                                        <p:tgtEl>
                                          <p:spTgt spid="15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4"/>
          <p:cNvSpPr txBox="1"/>
          <p:nvPr>
            <p:ph idx="1" type="body"/>
          </p:nvPr>
        </p:nvSpPr>
        <p:spPr>
          <a:xfrm>
            <a:off x="743425" y="1153727"/>
            <a:ext cx="10515600" cy="437400"/>
          </a:xfrm>
          <a:prstGeom prst="rect">
            <a:avLst/>
          </a:prstGeom>
          <a:solidFill>
            <a:srgbClr val="FFFFFF"/>
          </a:solid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Clr>
                <a:srgbClr val="000000"/>
              </a:buClr>
              <a:buSzPts val="1800"/>
              <a:buFont typeface="Calibri"/>
              <a:buChar char="●"/>
            </a:pPr>
            <a:r>
              <a:rPr lang="en-US" sz="1800">
                <a:solidFill>
                  <a:srgbClr val="000000"/>
                </a:solidFill>
                <a:latin typeface="Calibri"/>
                <a:ea typeface="Calibri"/>
                <a:cs typeface="Calibri"/>
                <a:sym typeface="Calibri"/>
              </a:rPr>
              <a:t>Computer Vision</a:t>
            </a:r>
            <a:endParaRPr sz="1800">
              <a:solidFill>
                <a:srgbClr val="000000"/>
              </a:solidFill>
              <a:latin typeface="Calibri"/>
              <a:ea typeface="Calibri"/>
              <a:cs typeface="Calibri"/>
              <a:sym typeface="Calibri"/>
            </a:endParaRPr>
          </a:p>
          <a:p>
            <a:pPr indent="0" lvl="0" marL="0" rtl="0" algn="l">
              <a:lnSpc>
                <a:spcPct val="90000"/>
              </a:lnSpc>
              <a:spcBef>
                <a:spcPts val="500"/>
              </a:spcBef>
              <a:spcAft>
                <a:spcPts val="0"/>
              </a:spcAft>
              <a:buNone/>
            </a:pPr>
            <a:r>
              <a:t/>
            </a:r>
            <a:endParaRPr/>
          </a:p>
          <a:p>
            <a:pPr indent="0" lvl="0" marL="0" rtl="0" algn="l">
              <a:lnSpc>
                <a:spcPct val="90000"/>
              </a:lnSpc>
              <a:spcBef>
                <a:spcPts val="500"/>
              </a:spcBef>
              <a:spcAft>
                <a:spcPts val="0"/>
              </a:spcAft>
              <a:buNone/>
            </a:pPr>
            <a:r>
              <a:t/>
            </a:r>
            <a:endParaRPr/>
          </a:p>
          <a:p>
            <a:pPr indent="0" lvl="0" marL="0" rtl="0" algn="l">
              <a:lnSpc>
                <a:spcPct val="90000"/>
              </a:lnSpc>
              <a:spcBef>
                <a:spcPts val="500"/>
              </a:spcBef>
              <a:spcAft>
                <a:spcPts val="0"/>
              </a:spcAft>
              <a:buNone/>
            </a:pPr>
            <a:r>
              <a:t/>
            </a:r>
            <a:endParaRPr/>
          </a:p>
          <a:p>
            <a:pPr indent="0" lvl="0" marL="0" rtl="0" algn="l">
              <a:lnSpc>
                <a:spcPct val="90000"/>
              </a:lnSpc>
              <a:spcBef>
                <a:spcPts val="500"/>
              </a:spcBef>
              <a:spcAft>
                <a:spcPts val="0"/>
              </a:spcAft>
              <a:buNone/>
            </a:pPr>
            <a:r>
              <a:t/>
            </a:r>
            <a:endParaRPr/>
          </a:p>
          <a:p>
            <a:pPr indent="0" lvl="0" marL="0" rtl="0" algn="l">
              <a:lnSpc>
                <a:spcPct val="90000"/>
              </a:lnSpc>
              <a:spcBef>
                <a:spcPts val="500"/>
              </a:spcBef>
              <a:spcAft>
                <a:spcPts val="0"/>
              </a:spcAft>
              <a:buNone/>
            </a:pPr>
            <a:r>
              <a:t/>
            </a:r>
            <a:endParaRPr/>
          </a:p>
          <a:p>
            <a:pPr indent="0" lvl="0" marL="0" rtl="0" algn="l">
              <a:lnSpc>
                <a:spcPct val="90000"/>
              </a:lnSpc>
              <a:spcBef>
                <a:spcPts val="500"/>
              </a:spcBef>
              <a:spcAft>
                <a:spcPts val="0"/>
              </a:spcAft>
              <a:buNone/>
            </a:pPr>
            <a:r>
              <a:t/>
            </a:r>
            <a:endParaRPr sz="1600"/>
          </a:p>
          <a:p>
            <a:pPr indent="0" lvl="0" marL="1371600" rtl="0" algn="l">
              <a:lnSpc>
                <a:spcPct val="90000"/>
              </a:lnSpc>
              <a:spcBef>
                <a:spcPts val="500"/>
              </a:spcBef>
              <a:spcAft>
                <a:spcPts val="0"/>
              </a:spcAft>
              <a:buNone/>
            </a:pPr>
            <a:r>
              <a:t/>
            </a:r>
            <a:endParaRPr sz="1600"/>
          </a:p>
          <a:p>
            <a:pPr indent="0" lvl="0" marL="0" rtl="0" algn="l">
              <a:lnSpc>
                <a:spcPct val="90000"/>
              </a:lnSpc>
              <a:spcBef>
                <a:spcPts val="500"/>
              </a:spcBef>
              <a:spcAft>
                <a:spcPts val="0"/>
              </a:spcAft>
              <a:buNone/>
            </a:pPr>
            <a:r>
              <a:t/>
            </a:r>
            <a:endParaRPr/>
          </a:p>
          <a:p>
            <a:pPr indent="-114300" lvl="0" marL="228600" rtl="0" algn="l">
              <a:lnSpc>
                <a:spcPct val="90000"/>
              </a:lnSpc>
              <a:spcBef>
                <a:spcPts val="1000"/>
              </a:spcBef>
              <a:spcAft>
                <a:spcPts val="2100"/>
              </a:spcAft>
              <a:buClr>
                <a:schemeClr val="dk1"/>
              </a:buClr>
              <a:buSzPts val="1800"/>
              <a:buNone/>
            </a:pPr>
            <a:r>
              <a:t/>
            </a:r>
            <a:endParaRPr sz="1800"/>
          </a:p>
        </p:txBody>
      </p:sp>
      <p:grpSp>
        <p:nvGrpSpPr>
          <p:cNvPr id="173" name="Google Shape;173;p4"/>
          <p:cNvGrpSpPr/>
          <p:nvPr/>
        </p:nvGrpSpPr>
        <p:grpSpPr>
          <a:xfrm>
            <a:off x="627667" y="328685"/>
            <a:ext cx="10515601" cy="743535"/>
            <a:chOff x="0" y="22750"/>
            <a:chExt cx="10515601" cy="743535"/>
          </a:xfrm>
        </p:grpSpPr>
        <p:sp>
          <p:nvSpPr>
            <p:cNvPr id="174" name="Google Shape;174;p4"/>
            <p:cNvSpPr/>
            <p:nvPr/>
          </p:nvSpPr>
          <p:spPr>
            <a:xfrm>
              <a:off x="0" y="22750"/>
              <a:ext cx="10515601" cy="743535"/>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txBox="1"/>
            <p:nvPr/>
          </p:nvSpPr>
          <p:spPr>
            <a:xfrm>
              <a:off x="36296" y="59046"/>
              <a:ext cx="10443009" cy="670943"/>
            </a:xfrm>
            <a:prstGeom prst="rect">
              <a:avLst/>
            </a:prstGeom>
            <a:noFill/>
            <a:ln>
              <a:noFill/>
            </a:ln>
          </p:spPr>
          <p:txBody>
            <a:bodyPr anchorCtr="0" anchor="ctr" bIns="118100" lIns="118100" spcFirstLastPara="1" rIns="118100" wrap="square" tIns="118100">
              <a:noAutofit/>
            </a:bodyPr>
            <a:lstStyle/>
            <a:p>
              <a:pPr indent="0" lvl="0" marL="0" marR="0" rtl="0" algn="l">
                <a:lnSpc>
                  <a:spcPct val="90000"/>
                </a:lnSpc>
                <a:spcBef>
                  <a:spcPts val="0"/>
                </a:spcBef>
                <a:spcAft>
                  <a:spcPts val="0"/>
                </a:spcAft>
                <a:buClr>
                  <a:schemeClr val="lt1"/>
                </a:buClr>
                <a:buSzPts val="3100"/>
                <a:buFont typeface="Calibri"/>
                <a:buNone/>
              </a:pPr>
              <a:r>
                <a:rPr lang="en-US" sz="3100">
                  <a:solidFill>
                    <a:schemeClr val="lt1"/>
                  </a:solidFill>
                  <a:latin typeface="Calibri"/>
                  <a:ea typeface="Calibri"/>
                  <a:cs typeface="Calibri"/>
                  <a:sym typeface="Calibri"/>
                </a:rPr>
                <a:t>Week 1-3: Dive into Deep Learning</a:t>
              </a:r>
              <a:endParaRPr sz="3100">
                <a:solidFill>
                  <a:schemeClr val="lt1"/>
                </a:solidFill>
                <a:latin typeface="Calibri"/>
                <a:ea typeface="Calibri"/>
                <a:cs typeface="Calibri"/>
                <a:sym typeface="Calibri"/>
              </a:endParaRPr>
            </a:p>
          </p:txBody>
        </p:sp>
      </p:grpSp>
      <p:pic>
        <p:nvPicPr>
          <p:cNvPr id="176" name="Google Shape;176;p4"/>
          <p:cNvPicPr preferRelativeResize="0"/>
          <p:nvPr/>
        </p:nvPicPr>
        <p:blipFill rotWithShape="1">
          <a:blip r:embed="rId3">
            <a:alphaModFix/>
          </a:blip>
          <a:srcRect b="0" l="0" r="0" t="0"/>
          <a:stretch/>
        </p:blipFill>
        <p:spPr>
          <a:xfrm>
            <a:off x="982125" y="1591125"/>
            <a:ext cx="4469870" cy="2334275"/>
          </a:xfrm>
          <a:prstGeom prst="rect">
            <a:avLst/>
          </a:prstGeom>
          <a:noFill/>
          <a:ln>
            <a:noFill/>
          </a:ln>
        </p:spPr>
      </p:pic>
      <p:pic>
        <p:nvPicPr>
          <p:cNvPr id="177" name="Google Shape;177;p4"/>
          <p:cNvPicPr preferRelativeResize="0"/>
          <p:nvPr/>
        </p:nvPicPr>
        <p:blipFill>
          <a:blip r:embed="rId4">
            <a:alphaModFix/>
          </a:blip>
          <a:stretch>
            <a:fillRect/>
          </a:stretch>
        </p:blipFill>
        <p:spPr>
          <a:xfrm>
            <a:off x="8670725" y="1447850"/>
            <a:ext cx="1714500" cy="4400550"/>
          </a:xfrm>
          <a:prstGeom prst="rect">
            <a:avLst/>
          </a:prstGeom>
          <a:noFill/>
          <a:ln>
            <a:noFill/>
          </a:ln>
        </p:spPr>
      </p:pic>
      <p:pic>
        <p:nvPicPr>
          <p:cNvPr id="178" name="Google Shape;178;p4"/>
          <p:cNvPicPr preferRelativeResize="0"/>
          <p:nvPr/>
        </p:nvPicPr>
        <p:blipFill>
          <a:blip r:embed="rId5">
            <a:alphaModFix/>
          </a:blip>
          <a:stretch>
            <a:fillRect/>
          </a:stretch>
        </p:blipFill>
        <p:spPr>
          <a:xfrm>
            <a:off x="982125" y="4525500"/>
            <a:ext cx="6788549" cy="1388175"/>
          </a:xfrm>
          <a:prstGeom prst="rect">
            <a:avLst/>
          </a:prstGeom>
          <a:noFill/>
          <a:ln>
            <a:noFill/>
          </a:ln>
        </p:spPr>
      </p:pic>
      <p:sp>
        <p:nvSpPr>
          <p:cNvPr id="179" name="Google Shape;179;p4"/>
          <p:cNvSpPr txBox="1"/>
          <p:nvPr/>
        </p:nvSpPr>
        <p:spPr>
          <a:xfrm>
            <a:off x="1942500" y="4006750"/>
            <a:ext cx="36009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Semantic segmentation</a:t>
            </a:r>
            <a:endParaRPr>
              <a:latin typeface="Calibri"/>
              <a:ea typeface="Calibri"/>
              <a:cs typeface="Calibri"/>
              <a:sym typeface="Calibri"/>
            </a:endParaRPr>
          </a:p>
        </p:txBody>
      </p:sp>
      <p:sp>
        <p:nvSpPr>
          <p:cNvPr id="180" name="Google Shape;180;p4"/>
          <p:cNvSpPr txBox="1"/>
          <p:nvPr/>
        </p:nvSpPr>
        <p:spPr>
          <a:xfrm>
            <a:off x="2558425" y="5913675"/>
            <a:ext cx="3095400" cy="5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Transposed Convolutional Layer</a:t>
            </a:r>
            <a:endParaRPr>
              <a:latin typeface="Calibri"/>
              <a:ea typeface="Calibri"/>
              <a:cs typeface="Calibri"/>
              <a:sym typeface="Calibri"/>
            </a:endParaRPr>
          </a:p>
        </p:txBody>
      </p:sp>
      <p:sp>
        <p:nvSpPr>
          <p:cNvPr id="181" name="Google Shape;181;p4"/>
          <p:cNvSpPr txBox="1"/>
          <p:nvPr/>
        </p:nvSpPr>
        <p:spPr>
          <a:xfrm>
            <a:off x="8400625" y="5913675"/>
            <a:ext cx="26385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Fully Convolutional Network</a:t>
            </a:r>
            <a:endParaRPr>
              <a:latin typeface="Calibri"/>
              <a:ea typeface="Calibri"/>
              <a:cs typeface="Calibri"/>
              <a:sym typeface="Calibri"/>
            </a:endParaRPr>
          </a:p>
        </p:txBody>
      </p:sp>
      <p:sp>
        <p:nvSpPr>
          <p:cNvPr id="182" name="Google Shape;182;p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72"/>
                                        </p:tgtEl>
                                        <p:attrNameLst>
                                          <p:attrName>style.visibility</p:attrName>
                                        </p:attrNameLst>
                                      </p:cBhvr>
                                      <p:to>
                                        <p:strVal val="visible"/>
                                      </p:to>
                                    </p:set>
                                    <p:anim calcmode="lin" valueType="num">
                                      <p:cBhvr additive="base">
                                        <p:cTn dur="1"/>
                                        <p:tgtEl>
                                          <p:spTgt spid="17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2020-07-28T04:17:24Z</dcterms:created>
  <dc:creator>Hon Jia Jing</dc:creator>
</cp:coreProperties>
</file>